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7"/>
  </p:notesMasterIdLst>
  <p:sldIdLst>
    <p:sldId id="1628" r:id="rId3"/>
    <p:sldId id="2610" r:id="rId4"/>
    <p:sldId id="2640" r:id="rId5"/>
    <p:sldId id="2145705569" r:id="rId6"/>
    <p:sldId id="2145705985" r:id="rId7"/>
    <p:sldId id="2145705886" r:id="rId8"/>
    <p:sldId id="2145705991" r:id="rId9"/>
    <p:sldId id="2145705987" r:id="rId10"/>
    <p:sldId id="2560" r:id="rId11"/>
    <p:sldId id="2145705967" r:id="rId12"/>
    <p:sldId id="2145705988" r:id="rId13"/>
    <p:sldId id="2145705992" r:id="rId14"/>
    <p:sldId id="2145705990" r:id="rId15"/>
    <p:sldId id="214570594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Baltuch" initials="KB" lastIdx="3" clrIdx="0">
    <p:extLst>
      <p:ext uri="{19B8F6BF-5375-455C-9EA6-DF929625EA0E}">
        <p15:presenceInfo xmlns:p15="http://schemas.microsoft.com/office/powerpoint/2012/main" userId="S::kbaltuch@flfoundation.org::06609dfd-1ab6-4b66-b76a-8988544e6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ACEC1-FDFE-4948-8E8E-55A9C9FDF59C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A9F1C2-3DAD-4280-8972-20C41D217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6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BA2C-9051-42B0-88DB-65566D8C45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2BA2C-9051-42B0-88DB-65566D8C4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7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9F1C2-3DAD-4280-8972-20C41D217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0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Addressing Early Learning to Spark Prosperity and Ensure Diversity, Equity, and Inclusion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440EE-EBAD-4C12-8147-26C0EF231A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629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95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85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61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03" indent="0" algn="ctr">
              <a:buNone/>
              <a:defRPr sz="1800"/>
            </a:lvl3pPr>
            <a:lvl4pPr marL="1369203" indent="0" algn="ctr">
              <a:buNone/>
              <a:defRPr sz="1600"/>
            </a:lvl4pPr>
            <a:lvl5pPr marL="1825606" indent="0" algn="ctr">
              <a:buNone/>
              <a:defRPr sz="1600"/>
            </a:lvl5pPr>
            <a:lvl6pPr marL="2282004" indent="0" algn="ctr">
              <a:buNone/>
              <a:defRPr sz="1600"/>
            </a:lvl6pPr>
            <a:lvl7pPr marL="2738404" indent="0" algn="ctr">
              <a:buNone/>
              <a:defRPr sz="1600"/>
            </a:lvl7pPr>
            <a:lvl8pPr marL="3194805" indent="0" algn="ctr">
              <a:buNone/>
              <a:defRPr sz="1600"/>
            </a:lvl8pPr>
            <a:lvl9pPr marL="365120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947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28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644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78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3" indent="0">
              <a:buNone/>
              <a:defRPr sz="1600" b="1"/>
            </a:lvl4pPr>
            <a:lvl5pPr marL="1825606" indent="0">
              <a:buNone/>
              <a:defRPr sz="1600" b="1"/>
            </a:lvl5pPr>
            <a:lvl6pPr marL="2282004" indent="0">
              <a:buNone/>
              <a:defRPr sz="1600" b="1"/>
            </a:lvl6pPr>
            <a:lvl7pPr marL="2738404" indent="0">
              <a:buNone/>
              <a:defRPr sz="1600" b="1"/>
            </a:lvl7pPr>
            <a:lvl8pPr marL="3194805" indent="0">
              <a:buNone/>
              <a:defRPr sz="1600" b="1"/>
            </a:lvl8pPr>
            <a:lvl9pPr marL="36512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03" indent="0">
              <a:buNone/>
              <a:defRPr sz="1800" b="1"/>
            </a:lvl3pPr>
            <a:lvl4pPr marL="1369203" indent="0">
              <a:buNone/>
              <a:defRPr sz="1600" b="1"/>
            </a:lvl4pPr>
            <a:lvl5pPr marL="1825606" indent="0">
              <a:buNone/>
              <a:defRPr sz="1600" b="1"/>
            </a:lvl5pPr>
            <a:lvl6pPr marL="2282004" indent="0">
              <a:buNone/>
              <a:defRPr sz="1600" b="1"/>
            </a:lvl6pPr>
            <a:lvl7pPr marL="2738404" indent="0">
              <a:buNone/>
              <a:defRPr sz="1600" b="1"/>
            </a:lvl7pPr>
            <a:lvl8pPr marL="3194805" indent="0">
              <a:buNone/>
              <a:defRPr sz="1600" b="1"/>
            </a:lvl8pPr>
            <a:lvl9pPr marL="36512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726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694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6669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6403" indent="0">
              <a:buNone/>
              <a:defRPr sz="1400"/>
            </a:lvl2pPr>
            <a:lvl3pPr marL="912803" indent="0">
              <a:buNone/>
              <a:defRPr sz="1200"/>
            </a:lvl3pPr>
            <a:lvl4pPr marL="1369203" indent="0">
              <a:buNone/>
              <a:defRPr sz="1000"/>
            </a:lvl4pPr>
            <a:lvl5pPr marL="1825606" indent="0">
              <a:buNone/>
              <a:defRPr sz="1000"/>
            </a:lvl5pPr>
            <a:lvl6pPr marL="2282004" indent="0">
              <a:buNone/>
              <a:defRPr sz="1000"/>
            </a:lvl6pPr>
            <a:lvl7pPr marL="2738404" indent="0">
              <a:buNone/>
              <a:defRPr sz="1000"/>
            </a:lvl7pPr>
            <a:lvl8pPr marL="3194805" indent="0">
              <a:buNone/>
              <a:defRPr sz="1000"/>
            </a:lvl8pPr>
            <a:lvl9pPr marL="36512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955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8"/>
            </a:lvl1pPr>
            <a:lvl2pPr marL="456403" indent="0">
              <a:buNone/>
              <a:defRPr sz="2800"/>
            </a:lvl2pPr>
            <a:lvl3pPr marL="912803" indent="0">
              <a:buNone/>
              <a:defRPr sz="2400"/>
            </a:lvl3pPr>
            <a:lvl4pPr marL="1369203" indent="0">
              <a:buNone/>
              <a:defRPr sz="2000"/>
            </a:lvl4pPr>
            <a:lvl5pPr marL="1825606" indent="0">
              <a:buNone/>
              <a:defRPr sz="2000"/>
            </a:lvl5pPr>
            <a:lvl6pPr marL="2282004" indent="0">
              <a:buNone/>
              <a:defRPr sz="2000"/>
            </a:lvl6pPr>
            <a:lvl7pPr marL="2738404" indent="0">
              <a:buNone/>
              <a:defRPr sz="2000"/>
            </a:lvl7pPr>
            <a:lvl8pPr marL="3194805" indent="0">
              <a:buNone/>
              <a:defRPr sz="2000"/>
            </a:lvl8pPr>
            <a:lvl9pPr marL="3651205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6403" indent="0">
              <a:buNone/>
              <a:defRPr sz="1400"/>
            </a:lvl2pPr>
            <a:lvl3pPr marL="912803" indent="0">
              <a:buNone/>
              <a:defRPr sz="1200"/>
            </a:lvl3pPr>
            <a:lvl4pPr marL="1369203" indent="0">
              <a:buNone/>
              <a:defRPr sz="1000"/>
            </a:lvl4pPr>
            <a:lvl5pPr marL="1825606" indent="0">
              <a:buNone/>
              <a:defRPr sz="1000"/>
            </a:lvl5pPr>
            <a:lvl6pPr marL="2282004" indent="0">
              <a:buNone/>
              <a:defRPr sz="1000"/>
            </a:lvl6pPr>
            <a:lvl7pPr marL="2738404" indent="0">
              <a:buNone/>
              <a:defRPr sz="1000"/>
            </a:lvl7pPr>
            <a:lvl8pPr marL="3194805" indent="0">
              <a:buNone/>
              <a:defRPr sz="1000"/>
            </a:lvl8pPr>
            <a:lvl9pPr marL="36512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309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7711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2848"/>
              <a:t>4/5/2021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2848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28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429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8" y="6156259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02" tIns="45651" rIns="91302" bIns="45651" rtlCol="0" anchor="ctr"/>
          <a:lstStyle/>
          <a:p>
            <a:pPr algn="ctr" defTabSz="912848"/>
            <a:endParaRPr lang="en-US" sz="3699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6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34" y="1749778"/>
            <a:ext cx="4643899" cy="2926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32"/>
            <a:ext cx="2166413" cy="1365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20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64" y="1268474"/>
            <a:ext cx="2317411" cy="2315293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26" y="1278739"/>
            <a:ext cx="4695167" cy="469087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700" y="3654318"/>
            <a:ext cx="2317411" cy="231529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9158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6" y="0"/>
            <a:ext cx="659691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55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710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756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17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795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246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3989"/>
              <a:t>4/5/2021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3989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502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4" y="6258556"/>
            <a:ext cx="1373543" cy="5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043D9DC-0C65-45CC-A253-3930E01CCA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" y="-888507"/>
            <a:ext cx="12188825" cy="774650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515262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2" tIns="45651" rIns="91302" bIns="45651" rtlCol="0" anchor="ctr"/>
          <a:lstStyle/>
          <a:p>
            <a:pPr algn="ctr" defTabSz="912848"/>
            <a:endParaRPr lang="en-US" sz="36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9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hdr="0" ftr="0" dt="0"/>
  <p:txStyles>
    <p:titleStyle>
      <a:lvl1pPr algn="l" defTabSz="91280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04" indent="-228204" algn="l" defTabSz="9128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02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5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3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5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6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4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6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7" indent="-228204" algn="l" defTabSz="9128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3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06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04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5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05" algn="l" defTabSz="91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wilson@flchamber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flchamber.com/ChildrensForu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thefloridagapmap.org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lchamber.com/EqualityF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baltuch@FLfoundation.org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wilson@flchamber.com" TargetMode="External"/><Relationship Id="rId2" Type="http://schemas.openxmlformats.org/officeDocument/2006/relationships/hyperlink" Target="http://www.flchamber.com/ChildrensForum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floridagapma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A1706-2F55-4B3D-BBF5-7F27445B96F7}"/>
              </a:ext>
            </a:extLst>
          </p:cNvPr>
          <p:cNvSpPr/>
          <p:nvPr/>
        </p:nvSpPr>
        <p:spPr>
          <a:xfrm>
            <a:off x="0" y="2923504"/>
            <a:ext cx="12190413" cy="3663464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>
              <a:lnSpc>
                <a:spcPct val="90000"/>
              </a:lnSpc>
              <a:defRPr/>
            </a:pP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4E888C-42CD-4704-8814-7D96A7E37250}"/>
              </a:ext>
            </a:extLst>
          </p:cNvPr>
          <p:cNvCxnSpPr>
            <a:cxnSpLocks/>
          </p:cNvCxnSpPr>
          <p:nvPr/>
        </p:nvCxnSpPr>
        <p:spPr>
          <a:xfrm>
            <a:off x="590104" y="3429000"/>
            <a:ext cx="0" cy="2857211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275FEF7-1788-4937-B1A8-A5334EF4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90" y="5611250"/>
            <a:ext cx="1991821" cy="825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5D1E93-0AF9-4324-A93E-5AB4BDBA2B1C}"/>
              </a:ext>
            </a:extLst>
          </p:cNvPr>
          <p:cNvSpPr/>
          <p:nvPr/>
        </p:nvSpPr>
        <p:spPr>
          <a:xfrm>
            <a:off x="952952" y="3313089"/>
            <a:ext cx="9063700" cy="2973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72">
              <a:defRPr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Case for Investing </a:t>
            </a:r>
          </a:p>
          <a:p>
            <a:pPr defTabSz="914172">
              <a:defRPr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Florida’s Children</a:t>
            </a:r>
          </a:p>
          <a:p>
            <a:pPr defTabSz="914172">
              <a:defRPr/>
            </a:pP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72">
              <a:defRPr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Wilson | President &amp; CEO |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mwilson@flchamber.com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172">
              <a:defRPr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217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this presentation here:</a:t>
            </a:r>
          </a:p>
          <a:p>
            <a:pPr lvl="0" defTabSz="914217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www.FLChamber.com/ChildrensForum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2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85A02ED0-3089-4FE9-B4CC-7B31C74E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044"/>
            <a:ext cx="12192000" cy="81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785" tIns="21422" rIns="42785" bIns="21422">
            <a:spAutoFit/>
          </a:bodyPr>
          <a:lstStyle>
            <a:lvl1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91,065 Florida 3</a:t>
            </a:r>
            <a:r>
              <a:rPr lang="en-US" alt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Graders 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at Grade-Level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1,008 of Those 3</a:t>
            </a:r>
            <a:r>
              <a:rPr lang="en-US" alt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Graders are in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Leon County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5C9F8-B88F-4751-BE34-7F74FB38D373}"/>
              </a:ext>
            </a:extLst>
          </p:cNvPr>
          <p:cNvSpPr txBox="1"/>
          <p:nvPr/>
        </p:nvSpPr>
        <p:spPr>
          <a:xfrm>
            <a:off x="1080770" y="5242457"/>
            <a:ext cx="998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www.TheFloridaGapMap.org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 how many third graders aren’t reading on grade-level in your community. </a:t>
            </a:r>
          </a:p>
        </p:txBody>
      </p:sp>
      <p:cxnSp>
        <p:nvCxnSpPr>
          <p:cNvPr id="13" name="Google Shape;703;p129">
            <a:extLst>
              <a:ext uri="{FF2B5EF4-FFF2-40B4-BE49-F238E27FC236}">
                <a16:creationId xmlns:a16="http://schemas.microsoft.com/office/drawing/2014/main" id="{92BC2648-A21D-4C27-9372-0481AB268392}"/>
              </a:ext>
            </a:extLst>
          </p:cNvPr>
          <p:cNvCxnSpPr>
            <a:cxnSpLocks/>
          </p:cNvCxnSpPr>
          <p:nvPr/>
        </p:nvCxnSpPr>
        <p:spPr>
          <a:xfrm flipV="1">
            <a:off x="2942611" y="1371918"/>
            <a:ext cx="6257886" cy="21391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88F011-04E2-48F4-B6FC-B82B8B62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" y="1644163"/>
            <a:ext cx="9981569" cy="3236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91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420F16-1343-48A4-A482-BCA871BDD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296"/>
            <a:ext cx="9144000" cy="157729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Florida Equality of Opportunity Initiative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788E32-37D5-48F6-AB1E-44C6C5421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3368"/>
            <a:ext cx="9144000" cy="1012371"/>
          </a:xfrm>
        </p:spPr>
        <p:txBody>
          <a:bodyPr>
            <a:normAutofit/>
          </a:bodyPr>
          <a:lstStyle/>
          <a:p>
            <a:r>
              <a:rPr lang="en-US" sz="1800" b="0" i="1" dirty="0">
                <a:solidFill>
                  <a:srgbClr val="777777"/>
                </a:solidFill>
                <a:effectLst/>
                <a:latin typeface="-apple-system"/>
              </a:rPr>
              <a:t>America’s first comprehensive, Chamber-led strategy to cut childhood poverty in half, ensure all third graders are reading at grade level, and champion diversity and inclusiveness in the workplace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8A055-376D-4D7A-9E45-612B84BD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752224"/>
            <a:ext cx="9391650" cy="2781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AAD41C-51FF-3C47-8011-48DD115CC117}"/>
              </a:ext>
            </a:extLst>
          </p:cNvPr>
          <p:cNvSpPr/>
          <p:nvPr/>
        </p:nvSpPr>
        <p:spPr>
          <a:xfrm>
            <a:off x="1485891" y="5637093"/>
            <a:ext cx="9220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visit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www.FLChamber.com/EqualityFL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47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rida Politics - Campaigns &amp; Elections. Lobbying &amp; Government.">
            <a:extLst>
              <a:ext uri="{FF2B5EF4-FFF2-40B4-BE49-F238E27FC236}">
                <a16:creationId xmlns:a16="http://schemas.microsoft.com/office/drawing/2014/main" id="{7A668BDC-25AF-4BD6-AE73-36A22D68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93" y="2391052"/>
            <a:ext cx="3236495" cy="10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CB6A2-B21E-4F8F-9AA0-E827D861D9AD}"/>
              </a:ext>
            </a:extLst>
          </p:cNvPr>
          <p:cNvSpPr txBox="1"/>
          <p:nvPr/>
        </p:nvSpPr>
        <p:spPr>
          <a:xfrm>
            <a:off x="2792431" y="370092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Chamber Launches Florida Equality of Opportunity Initiative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6686D-1608-4B8D-9183-415782DC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09" y="4573419"/>
            <a:ext cx="3232844" cy="785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F54B8-8336-4C69-8BE1-8A0F2B575613}"/>
              </a:ext>
            </a:extLst>
          </p:cNvPr>
          <p:cNvSpPr txBox="1"/>
          <p:nvPr/>
        </p:nvSpPr>
        <p:spPr>
          <a:xfrm>
            <a:off x="2994582" y="2707638"/>
            <a:ext cx="268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Join The Movement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5E934-B0CD-4D80-869E-033ED4A62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0" y="2269153"/>
            <a:ext cx="2058618" cy="3087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507D2-1AB4-4FD5-BBB1-BA0B73A8AEE3}"/>
              </a:ext>
            </a:extLst>
          </p:cNvPr>
          <p:cNvSpPr txBox="1"/>
          <p:nvPr/>
        </p:nvSpPr>
        <p:spPr>
          <a:xfrm>
            <a:off x="2582781" y="3391660"/>
            <a:ext cx="4154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Kyle Baltuch – Sr. VP of Equality of Opportunity </a:t>
            </a:r>
          </a:p>
          <a:p>
            <a:endParaRPr lang="en-US" sz="2000" dirty="0">
              <a:hlinkClick r:id="rId5"/>
            </a:endParaRPr>
          </a:p>
          <a:p>
            <a:r>
              <a:rPr lang="en-US" sz="2000" dirty="0">
                <a:hlinkClick r:id="rId5"/>
              </a:rPr>
              <a:t>kbaltuch@FLfoundation.org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850-521-1218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04721-F14B-43F9-859B-D9E8337FEFCF}"/>
              </a:ext>
            </a:extLst>
          </p:cNvPr>
          <p:cNvSpPr txBox="1"/>
          <p:nvPr/>
        </p:nvSpPr>
        <p:spPr>
          <a:xfrm>
            <a:off x="7853893" y="5566431"/>
            <a:ext cx="4291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chemeClr val="tx2"/>
                </a:solidFill>
                <a:effectLst/>
                <a:latin typeface="Roboto"/>
              </a:rPr>
              <a:t>“This Florida Chamber Foundation initiative is aimed at unifying business leaders to ensure every Floridian is given an equal opportunity to secure their future.”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1D9D3-3D9A-4EFE-9134-72AF757E1743}"/>
              </a:ext>
            </a:extLst>
          </p:cNvPr>
          <p:cNvSpPr txBox="1"/>
          <p:nvPr/>
        </p:nvSpPr>
        <p:spPr>
          <a:xfrm>
            <a:off x="7853893" y="3660322"/>
            <a:ext cx="373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“Groundbreaking” </a:t>
            </a:r>
          </a:p>
        </p:txBody>
      </p:sp>
    </p:spTree>
    <p:extLst>
      <p:ext uri="{BB962C8B-B14F-4D97-AF65-F5344CB8AC3E}">
        <p14:creationId xmlns:p14="http://schemas.microsoft.com/office/powerpoint/2010/main" val="105346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19B19-CA7F-4D1E-A0B3-2DF24B7EE989}"/>
              </a:ext>
            </a:extLst>
          </p:cNvPr>
          <p:cNvSpPr txBox="1"/>
          <p:nvPr/>
        </p:nvSpPr>
        <p:spPr>
          <a:xfrm>
            <a:off x="1346888" y="395491"/>
            <a:ext cx="968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 Today for Our Upcoming Summits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B21F9-16D6-4AAD-873C-6D1FBB403F7B}"/>
              </a:ext>
            </a:extLst>
          </p:cNvPr>
          <p:cNvSpPr txBox="1"/>
          <p:nvPr/>
        </p:nvSpPr>
        <p:spPr>
          <a:xfrm>
            <a:off x="1346888" y="5541934"/>
            <a:ext cx="968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visit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www.flchamber.com/events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36340-3327-7945-8E6C-9E974F2A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70" y="2121796"/>
            <a:ext cx="5849869" cy="3290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F2375-8820-9840-AD5B-3F5FECD9B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" y="2121796"/>
            <a:ext cx="5849870" cy="32905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2B30F1-DCC6-294B-AE81-CA3324E8472F}"/>
              </a:ext>
            </a:extLst>
          </p:cNvPr>
          <p:cNvSpPr/>
          <p:nvPr/>
        </p:nvSpPr>
        <p:spPr>
          <a:xfrm>
            <a:off x="672053" y="1316066"/>
            <a:ext cx="4943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Florida Prosperity &amp; Economic Opportunity Solution Summit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B493A-92B3-3E4F-986E-1553794E4758}"/>
              </a:ext>
            </a:extLst>
          </p:cNvPr>
          <p:cNvSpPr/>
          <p:nvPr/>
        </p:nvSpPr>
        <p:spPr>
          <a:xfrm>
            <a:off x="6111362" y="134684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Florida Learners to Earners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Solution Summit</a:t>
            </a:r>
          </a:p>
        </p:txBody>
      </p:sp>
    </p:spTree>
    <p:extLst>
      <p:ext uri="{BB962C8B-B14F-4D97-AF65-F5344CB8AC3E}">
        <p14:creationId xmlns:p14="http://schemas.microsoft.com/office/powerpoint/2010/main" val="92373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A1706-2F55-4B3D-BBF5-7F27445B96F7}"/>
              </a:ext>
            </a:extLst>
          </p:cNvPr>
          <p:cNvSpPr/>
          <p:nvPr/>
        </p:nvSpPr>
        <p:spPr>
          <a:xfrm>
            <a:off x="-1" y="3545305"/>
            <a:ext cx="12190413" cy="3312694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B6D3C-505C-448E-838E-5272BDC5D905}"/>
              </a:ext>
            </a:extLst>
          </p:cNvPr>
          <p:cNvSpPr txBox="1"/>
          <p:nvPr/>
        </p:nvSpPr>
        <p:spPr>
          <a:xfrm>
            <a:off x="204534" y="3905058"/>
            <a:ext cx="1178133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this presentation here:</a:t>
            </a:r>
          </a:p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www.FLChamber.com/ChildrensForum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47EDE-AB21-463A-A240-C5BB2A2A66A6}"/>
              </a:ext>
            </a:extLst>
          </p:cNvPr>
          <p:cNvSpPr txBox="1"/>
          <p:nvPr/>
        </p:nvSpPr>
        <p:spPr>
          <a:xfrm>
            <a:off x="1812826" y="5631339"/>
            <a:ext cx="856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Wilson | President and CEO |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mwilson@flchamber.com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5FEF7-1788-4937-B1A8-A5334EF4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84" y="6003236"/>
            <a:ext cx="1491427" cy="6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2E088-0BAE-4CF5-AA5D-DB88A5B4C63B}"/>
              </a:ext>
            </a:extLst>
          </p:cNvPr>
          <p:cNvSpPr txBox="1"/>
          <p:nvPr/>
        </p:nvSpPr>
        <p:spPr>
          <a:xfrm>
            <a:off x="-326571" y="262774"/>
            <a:ext cx="1231990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Florida 2030 Blueprint: Uniting Businesses For Good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4B4B4-FA19-4666-9F77-ADC7390A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31" y="1093695"/>
            <a:ext cx="6420209" cy="4948405"/>
          </a:xfrm>
          <a:prstGeom prst="rect">
            <a:avLst/>
          </a:prstGeom>
          <a:ln w="63500">
            <a:solidFill>
              <a:schemeClr val="tx1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2D27F6C-F2E0-4945-BABB-180F7A065245}"/>
              </a:ext>
            </a:extLst>
          </p:cNvPr>
          <p:cNvSpPr/>
          <p:nvPr/>
        </p:nvSpPr>
        <p:spPr>
          <a:xfrm>
            <a:off x="1294618" y="2216230"/>
            <a:ext cx="2457078" cy="617521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0C732-13C2-41F5-848E-E484D28F0160}"/>
              </a:ext>
            </a:extLst>
          </p:cNvPr>
          <p:cNvSpPr txBox="1"/>
          <p:nvPr/>
        </p:nvSpPr>
        <p:spPr>
          <a:xfrm>
            <a:off x="851018" y="1261126"/>
            <a:ext cx="390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n-US" sz="5400" b="0" i="0" u="none" strike="noStrike" kern="1200" cap="none" spc="0" normalizeH="0" baseline="3000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 10</a:t>
            </a:r>
            <a:r>
              <a:rPr kumimoji="0" lang="en-US" sz="5400" b="0" i="0" u="none" strike="noStrike" kern="1200" cap="none" spc="0" normalizeH="0" baseline="3000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F5814-8031-482F-A7E2-825739645B01}"/>
              </a:ext>
            </a:extLst>
          </p:cNvPr>
          <p:cNvSpPr txBox="1"/>
          <p:nvPr/>
        </p:nvSpPr>
        <p:spPr>
          <a:xfrm>
            <a:off x="494762" y="2826006"/>
            <a:ext cx="390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B6B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39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941AD-6D26-4FFB-8C36-961E917B0B87}"/>
              </a:ext>
            </a:extLst>
          </p:cNvPr>
          <p:cNvSpPr txBox="1"/>
          <p:nvPr/>
        </p:nvSpPr>
        <p:spPr>
          <a:xfrm>
            <a:off x="4173303" y="6169196"/>
            <a:ext cx="38453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www.Florida2030.org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0D832-19E3-47FE-9A98-116D531DA62E}"/>
              </a:ext>
            </a:extLst>
          </p:cNvPr>
          <p:cNvSpPr txBox="1"/>
          <p:nvPr/>
        </p:nvSpPr>
        <p:spPr>
          <a:xfrm>
            <a:off x="853600" y="3949219"/>
            <a:ext cx="3339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+50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6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F00EC-37C9-4586-91D3-CA411287F45D}"/>
              </a:ext>
            </a:extLst>
          </p:cNvPr>
          <p:cNvSpPr txBox="1"/>
          <p:nvPr/>
        </p:nvSpPr>
        <p:spPr>
          <a:xfrm>
            <a:off x="-63954" y="433370"/>
            <a:ext cx="1231990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 Goals to Create Economic Opportunity in Every Zip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3FFFC-4BDA-4865-8B8F-129580FBA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" y="1384175"/>
            <a:ext cx="5823145" cy="423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C8C3C-E441-4F88-8759-5FC214301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7" y="1954543"/>
            <a:ext cx="5801672" cy="4251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6979F3-2B0C-4A76-8C7A-284223356E7B}"/>
              </a:ext>
            </a:extLst>
          </p:cNvPr>
          <p:cNvCxnSpPr/>
          <p:nvPr/>
        </p:nvCxnSpPr>
        <p:spPr>
          <a:xfrm>
            <a:off x="3148211" y="1086152"/>
            <a:ext cx="6203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BD4070F-53AF-49E8-9747-382679365728}"/>
              </a:ext>
            </a:extLst>
          </p:cNvPr>
          <p:cNvSpPr/>
          <p:nvPr/>
        </p:nvSpPr>
        <p:spPr>
          <a:xfrm>
            <a:off x="10244849" y="4355432"/>
            <a:ext cx="1700463" cy="481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B6968-D83B-4ED4-BA0B-511F39FB221C}"/>
              </a:ext>
            </a:extLst>
          </p:cNvPr>
          <p:cNvSpPr/>
          <p:nvPr/>
        </p:nvSpPr>
        <p:spPr>
          <a:xfrm>
            <a:off x="401053" y="4748463"/>
            <a:ext cx="1724526" cy="465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F4CA2E19-99DF-411E-B034-23BCA831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8272" y="217475"/>
            <a:ext cx="10558941" cy="5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763" tIns="21412" rIns="42763" bIns="21412">
            <a:spAutoFit/>
          </a:bodyPr>
          <a:lstStyle>
            <a:lvl1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2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Florida At-A-Glance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109888-18A8-46A6-B82A-7EF834BA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" y="1223970"/>
            <a:ext cx="6487428" cy="46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787" tIns="21424" rIns="42787" bIns="21424">
            <a:spAutoFit/>
          </a:bodyPr>
          <a:lstStyle>
            <a:lvl1pPr marL="284163" indent="-284163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4092" marR="0" lvl="0" indent="-284092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Florida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 Economy $1.1 Trillion GDP (17</a:t>
            </a:r>
            <a:r>
              <a:rPr kumimoji="0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284092" marR="0" lvl="0" indent="-284092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4092" marR="0" lvl="0" indent="-284092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22 Million Residents </a:t>
            </a:r>
          </a:p>
          <a:p>
            <a:pPr marL="801687" marR="0" lvl="1" indent="-342900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/ 26M By 2030 </a:t>
            </a:r>
          </a:p>
          <a:p>
            <a:pPr marL="0" marR="0" lvl="0" indent="-1701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1199" marR="0" lvl="0" indent="-342900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Pre-COVID </a:t>
            </a:r>
          </a:p>
          <a:p>
            <a:pPr marL="799986" marR="0" lvl="1" indent="-342900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 Than 900/Day</a:t>
            </a:r>
          </a:p>
          <a:p>
            <a:pPr marL="799986" marR="0" lvl="1" indent="-342900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131.4 Million Visitors In 2019 (+50M by 2030)</a:t>
            </a:r>
          </a:p>
          <a:p>
            <a:pPr marL="799986" marR="0" lvl="1" indent="-342900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Florida Created More Than 1 Out of Every 11 New U.S. Jobs since 2015</a:t>
            </a:r>
          </a:p>
          <a:p>
            <a:pPr marL="284092" marR="0" lvl="0" indent="-284092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4092" marR="0" lvl="0" indent="-284092" algn="l" defTabSz="912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E74CEB-799B-43C7-9D5B-89C988531186}"/>
              </a:ext>
            </a:extLst>
          </p:cNvPr>
          <p:cNvSpPr txBox="1"/>
          <p:nvPr/>
        </p:nvSpPr>
        <p:spPr>
          <a:xfrm>
            <a:off x="933794" y="5637276"/>
            <a:ext cx="43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www.TheFloridaScorecard.org</a:t>
            </a:r>
          </a:p>
        </p:txBody>
      </p:sp>
      <p:cxnSp>
        <p:nvCxnSpPr>
          <p:cNvPr id="29" name="Google Shape;703;p129">
            <a:extLst>
              <a:ext uri="{FF2B5EF4-FFF2-40B4-BE49-F238E27FC236}">
                <a16:creationId xmlns:a16="http://schemas.microsoft.com/office/drawing/2014/main" id="{A73B2F3A-67EB-407B-B033-B0584E21F42C}"/>
              </a:ext>
            </a:extLst>
          </p:cNvPr>
          <p:cNvCxnSpPr>
            <a:cxnSpLocks/>
          </p:cNvCxnSpPr>
          <p:nvPr/>
        </p:nvCxnSpPr>
        <p:spPr>
          <a:xfrm>
            <a:off x="1530208" y="804513"/>
            <a:ext cx="3783106" cy="3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C99B58-EB7C-4949-9B2E-6DD80993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63" y="127060"/>
            <a:ext cx="5569652" cy="64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2E088-0BAE-4CF5-AA5D-DB88A5B4C63B}"/>
              </a:ext>
            </a:extLst>
          </p:cNvPr>
          <p:cNvSpPr txBox="1"/>
          <p:nvPr/>
        </p:nvSpPr>
        <p:spPr>
          <a:xfrm>
            <a:off x="-261257" y="212906"/>
            <a:ext cx="1231990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Chamber Congressional Testimony- March 1,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37FC-C1FE-47EB-B706-2682FB90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5208" r="6418" b="10183"/>
          <a:stretch/>
        </p:blipFill>
        <p:spPr>
          <a:xfrm>
            <a:off x="6015176" y="2035323"/>
            <a:ext cx="5245023" cy="339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14FFA6-8D1B-4C2E-AB29-5BFFA32CBC3C}"/>
              </a:ext>
            </a:extLst>
          </p:cNvPr>
          <p:cNvSpPr txBox="1"/>
          <p:nvPr/>
        </p:nvSpPr>
        <p:spPr>
          <a:xfrm>
            <a:off x="465811" y="1905506"/>
            <a:ext cx="53716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“In my view,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battle of this generation is between economic equality and economic opportunity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between those who believe that everyone is entitled to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 outcomes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those who believe everyone should have an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 opportunity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earned success.”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Mark Wilson, President and CEO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101D7C-6EE1-4AA2-8119-12C95942A565}"/>
              </a:ext>
            </a:extLst>
          </p:cNvPr>
          <p:cNvCxnSpPr/>
          <p:nvPr/>
        </p:nvCxnSpPr>
        <p:spPr>
          <a:xfrm>
            <a:off x="2796999" y="788604"/>
            <a:ext cx="6203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5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CB4187-9514-4A5C-B597-0B2EC3D1F51A}"/>
              </a:ext>
            </a:extLst>
          </p:cNvPr>
          <p:cNvSpPr txBox="1"/>
          <p:nvPr/>
        </p:nvSpPr>
        <p:spPr>
          <a:xfrm>
            <a:off x="3060032" y="6262595"/>
            <a:ext cx="649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The Florida Prosperity Project, Florida Chamber Foundation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2EB71-1A3F-462E-BB4F-763636BFD65B}"/>
              </a:ext>
            </a:extLst>
          </p:cNvPr>
          <p:cNvSpPr txBox="1"/>
          <p:nvPr/>
        </p:nvSpPr>
        <p:spPr>
          <a:xfrm>
            <a:off x="3540889" y="5139026"/>
            <a:ext cx="155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Number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People living in Poverty</a:t>
            </a:r>
          </a:p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 Number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Poverty Rate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FBF0683-7EF9-483F-8025-20FD8E624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224" t="3766" r="5036"/>
          <a:stretch/>
        </p:blipFill>
        <p:spPr>
          <a:xfrm>
            <a:off x="6171681" y="738234"/>
            <a:ext cx="6020319" cy="5552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170FD-B60C-4A55-8F71-0D376211B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9" t="3111" r="8068" b="2334"/>
          <a:stretch/>
        </p:blipFill>
        <p:spPr>
          <a:xfrm>
            <a:off x="109728" y="566927"/>
            <a:ext cx="6271180" cy="5552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1D4D2-060E-483E-8B72-82CC2EF67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" y="2111107"/>
            <a:ext cx="1796963" cy="1292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7FD6E9-086E-43FD-AF2C-A495C4A78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121" y="2105435"/>
            <a:ext cx="1796963" cy="2521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6809EF-EC2D-4006-9F9C-A9E9BC07C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396" y="2105435"/>
            <a:ext cx="1881959" cy="3131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177470-846C-4539-AC36-9E8A523D6D34}"/>
              </a:ext>
            </a:extLst>
          </p:cNvPr>
          <p:cNvSpPr txBox="1"/>
          <p:nvPr/>
        </p:nvSpPr>
        <p:spPr>
          <a:xfrm>
            <a:off x="8599640" y="2039133"/>
            <a:ext cx="15562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415,296 kids live in poverty in these 150 zip codes.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That’s 50.1% of Florida’s kids living in poverty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7E0D5B-3AF6-4F24-91B6-737DD5BB5EB2}"/>
              </a:ext>
            </a:extLst>
          </p:cNvPr>
          <p:cNvSpPr txBox="1"/>
          <p:nvPr/>
        </p:nvSpPr>
        <p:spPr>
          <a:xfrm>
            <a:off x="145414" y="33823"/>
            <a:ext cx="1190117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State-Of-The-Art Mapping To Identify The </a:t>
            </a:r>
            <a:r>
              <a:rPr lang="en-US" sz="2400" b="1" dirty="0">
                <a:solidFill>
                  <a:srgbClr val="00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Each Community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D8D26C-BA52-4F93-BB5D-C2868750B3E2}"/>
              </a:ext>
            </a:extLst>
          </p:cNvPr>
          <p:cNvCxnSpPr/>
          <p:nvPr/>
        </p:nvCxnSpPr>
        <p:spPr>
          <a:xfrm>
            <a:off x="2559970" y="461910"/>
            <a:ext cx="6203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7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703;p129">
            <a:extLst>
              <a:ext uri="{FF2B5EF4-FFF2-40B4-BE49-F238E27FC236}">
                <a16:creationId xmlns:a16="http://schemas.microsoft.com/office/drawing/2014/main" id="{E2B8F92D-79D9-4EBF-A851-98E29FA8AFA5}"/>
              </a:ext>
            </a:extLst>
          </p:cNvPr>
          <p:cNvCxnSpPr>
            <a:cxnSpLocks/>
          </p:cNvCxnSpPr>
          <p:nvPr/>
        </p:nvCxnSpPr>
        <p:spPr>
          <a:xfrm>
            <a:off x="4098293" y="904650"/>
            <a:ext cx="3879542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40DDAC-F3E0-47B6-A631-0A787A87B033}"/>
              </a:ext>
            </a:extLst>
          </p:cNvPr>
          <p:cNvSpPr txBox="1"/>
          <p:nvPr/>
        </p:nvSpPr>
        <p:spPr>
          <a:xfrm>
            <a:off x="824380" y="290165"/>
            <a:ext cx="10427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TheFloridaScorecard.org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0DDAC-F3E0-47B6-A631-0A787A87B033}"/>
              </a:ext>
            </a:extLst>
          </p:cNvPr>
          <p:cNvSpPr txBox="1"/>
          <p:nvPr/>
        </p:nvSpPr>
        <p:spPr>
          <a:xfrm>
            <a:off x="14631" y="1283964"/>
            <a:ext cx="697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0DDAC-F3E0-47B6-A631-0A787A87B033}"/>
              </a:ext>
            </a:extLst>
          </p:cNvPr>
          <p:cNvSpPr txBox="1"/>
          <p:nvPr/>
        </p:nvSpPr>
        <p:spPr>
          <a:xfrm>
            <a:off x="5214763" y="1283964"/>
            <a:ext cx="697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 County Numbers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EF4165-1E13-E34B-91BF-4AD13CBA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51" y="1929960"/>
            <a:ext cx="1943250" cy="3156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5089B-159C-7E4C-8469-1371DF740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/>
          <a:stretch/>
        </p:blipFill>
        <p:spPr>
          <a:xfrm>
            <a:off x="6745502" y="1926548"/>
            <a:ext cx="1943250" cy="3135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41264-366A-9E48-92E1-DC53F816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27" y="1930460"/>
            <a:ext cx="1955844" cy="3156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2E3C31-15A7-4348-9FDF-9A40308C0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9" y="1926549"/>
            <a:ext cx="1943250" cy="3160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4994D-EDAD-D24B-A501-7D16F8533FDB}"/>
              </a:ext>
            </a:extLst>
          </p:cNvPr>
          <p:cNvSpPr txBox="1"/>
          <p:nvPr/>
        </p:nvSpPr>
        <p:spPr>
          <a:xfrm>
            <a:off x="209526" y="5439974"/>
            <a:ext cx="2743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 Readiness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Leader: </a:t>
            </a:r>
          </a:p>
        </p:txBody>
      </p:sp>
      <p:pic>
        <p:nvPicPr>
          <p:cNvPr id="11" name="Picture 2" descr="Homepage | The Children's Movement of Florida">
            <a:extLst>
              <a:ext uri="{FF2B5EF4-FFF2-40B4-BE49-F238E27FC236}">
                <a16:creationId xmlns:a16="http://schemas.microsoft.com/office/drawing/2014/main" id="{C822256B-7EF8-5141-AD86-F8B709D0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63" y="5470752"/>
            <a:ext cx="27439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86D2DD-5633-F743-B1ED-39D77DA82F2B}"/>
              </a:ext>
            </a:extLst>
          </p:cNvPr>
          <p:cNvSpPr txBox="1"/>
          <p:nvPr/>
        </p:nvSpPr>
        <p:spPr>
          <a:xfrm>
            <a:off x="5706520" y="5470752"/>
            <a:ext cx="3258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Reading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Proficiency Goal Leader: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5D2307-1AE8-7B44-9BFF-258A00BD6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15" y="3725787"/>
            <a:ext cx="3582922" cy="35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870A62-0824-487D-ACB1-5811E10C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87" y="1857751"/>
            <a:ext cx="6618878" cy="4313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CA87B-A628-4BB2-A37D-A7C9BA9B766F}"/>
              </a:ext>
            </a:extLst>
          </p:cNvPr>
          <p:cNvSpPr txBox="1"/>
          <p:nvPr/>
        </p:nvSpPr>
        <p:spPr>
          <a:xfrm>
            <a:off x="236543" y="1684420"/>
            <a:ext cx="470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32304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Children in Poverty: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1,731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Percentage of Children in Poverty: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48.6%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Third Grade Reading Score: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708F-E1B8-4D71-87E8-7D3F6E82E599}"/>
              </a:ext>
            </a:extLst>
          </p:cNvPr>
          <p:cNvSpPr txBox="1"/>
          <p:nvPr/>
        </p:nvSpPr>
        <p:spPr>
          <a:xfrm>
            <a:off x="2382252" y="180714"/>
            <a:ext cx="742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Zip Codes Matter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Difference of Just Two Miles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664B0E-2CD4-4BDD-9340-FBE47C573854}"/>
              </a:ext>
            </a:extLst>
          </p:cNvPr>
          <p:cNvCxnSpPr>
            <a:cxnSpLocks/>
          </p:cNvCxnSpPr>
          <p:nvPr/>
        </p:nvCxnSpPr>
        <p:spPr>
          <a:xfrm>
            <a:off x="2646947" y="2884749"/>
            <a:ext cx="1973179" cy="142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967E4C-C8C8-4A39-8DC5-FD8D754470EC}"/>
              </a:ext>
            </a:extLst>
          </p:cNvPr>
          <p:cNvSpPr txBox="1"/>
          <p:nvPr/>
        </p:nvSpPr>
        <p:spPr>
          <a:xfrm>
            <a:off x="8189495" y="1684420"/>
            <a:ext cx="400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32308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Children in Poverty: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Percentage of Children in Poverty: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9.5%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Third Grade Reading Score: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A53DA6-1ACD-49D5-B28F-CED27ABB2E4A}"/>
              </a:ext>
            </a:extLst>
          </p:cNvPr>
          <p:cNvCxnSpPr>
            <a:cxnSpLocks/>
          </p:cNvCxnSpPr>
          <p:nvPr/>
        </p:nvCxnSpPr>
        <p:spPr>
          <a:xfrm flipH="1">
            <a:off x="5775158" y="3006433"/>
            <a:ext cx="3958469" cy="96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0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4" y="2576695"/>
            <a:ext cx="3587701" cy="110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68" y="1402702"/>
            <a:ext cx="6548757" cy="4682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DEBD8-4A85-C443-B24C-4DBDD95F0FB9}"/>
              </a:ext>
            </a:extLst>
          </p:cNvPr>
          <p:cNvSpPr txBox="1"/>
          <p:nvPr/>
        </p:nvSpPr>
        <p:spPr>
          <a:xfrm>
            <a:off x="3642936" y="465182"/>
            <a:ext cx="504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www.TheFloridaGapMap.org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3295106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539</Words>
  <Application>Microsoft Office PowerPoint</Application>
  <PresentationFormat>Widescreen</PresentationFormat>
  <Paragraphs>83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Courier New</vt:lpstr>
      <vt:lpstr>Lato Light</vt:lpstr>
      <vt:lpstr>Roboto</vt:lpstr>
      <vt:lpstr>7_Office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Florida Equality of Opportunity Initiative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Jerry Parrish</dc:creator>
  <cp:lastModifiedBy>Casey Perkins</cp:lastModifiedBy>
  <cp:revision>72</cp:revision>
  <cp:lastPrinted>2021-04-05T14:01:31Z</cp:lastPrinted>
  <dcterms:created xsi:type="dcterms:W3CDTF">2020-11-25T16:29:03Z</dcterms:created>
  <dcterms:modified xsi:type="dcterms:W3CDTF">2021-04-05T21:33:01Z</dcterms:modified>
</cp:coreProperties>
</file>