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9" r:id="rId2"/>
    <p:sldId id="258" r:id="rId3"/>
    <p:sldId id="260" r:id="rId4"/>
    <p:sldId id="261" r:id="rId5"/>
    <p:sldId id="266" r:id="rId6"/>
    <p:sldId id="269" r:id="rId7"/>
    <p:sldId id="265" r:id="rId8"/>
    <p:sldId id="262" r:id="rId9"/>
    <p:sldId id="264" r:id="rId10"/>
    <p:sldId id="267" r:id="rId11"/>
    <p:sldId id="268" r:id="rId1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3" autoAdjust="0"/>
    <p:restoredTop sz="92387" autoAdjust="0"/>
  </p:normalViewPr>
  <p:slideViewPr>
    <p:cSldViewPr snapToGrid="0">
      <p:cViewPr varScale="1">
        <p:scale>
          <a:sx n="76" d="100"/>
          <a:sy n="76" d="100"/>
        </p:scale>
        <p:origin x="276"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C88A249-F276-41DD-BEC1-0F61A01C2675}" type="datetimeFigureOut">
              <a:rPr lang="en-US" smtClean="0"/>
              <a:t>5/4/2020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43F365A-D8D3-4708-B538-716C773CC101}" type="slidenum">
              <a:rPr lang="en-US" smtClean="0"/>
              <a:t>‹#›</a:t>
            </a:fld>
            <a:endParaRPr lang="en-US"/>
          </a:p>
        </p:txBody>
      </p:sp>
    </p:spTree>
    <p:extLst>
      <p:ext uri="{BB962C8B-B14F-4D97-AF65-F5344CB8AC3E}">
        <p14:creationId xmlns:p14="http://schemas.microsoft.com/office/powerpoint/2010/main" val="564978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1</a:t>
            </a:fld>
            <a:endParaRPr lang="en-US"/>
          </a:p>
        </p:txBody>
      </p:sp>
    </p:spTree>
    <p:extLst>
      <p:ext uri="{BB962C8B-B14F-4D97-AF65-F5344CB8AC3E}">
        <p14:creationId xmlns:p14="http://schemas.microsoft.com/office/powerpoint/2010/main" val="429471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10</a:t>
            </a:fld>
            <a:endParaRPr lang="en-US"/>
          </a:p>
        </p:txBody>
      </p:sp>
    </p:spTree>
    <p:extLst>
      <p:ext uri="{BB962C8B-B14F-4D97-AF65-F5344CB8AC3E}">
        <p14:creationId xmlns:p14="http://schemas.microsoft.com/office/powerpoint/2010/main" val="269315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11</a:t>
            </a:fld>
            <a:endParaRPr lang="en-US"/>
          </a:p>
        </p:txBody>
      </p:sp>
    </p:spTree>
    <p:extLst>
      <p:ext uri="{BB962C8B-B14F-4D97-AF65-F5344CB8AC3E}">
        <p14:creationId xmlns:p14="http://schemas.microsoft.com/office/powerpoint/2010/main" val="342518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2</a:t>
            </a:fld>
            <a:endParaRPr lang="en-US"/>
          </a:p>
        </p:txBody>
      </p:sp>
    </p:spTree>
    <p:extLst>
      <p:ext uri="{BB962C8B-B14F-4D97-AF65-F5344CB8AC3E}">
        <p14:creationId xmlns:p14="http://schemas.microsoft.com/office/powerpoint/2010/main" val="294458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3</a:t>
            </a:fld>
            <a:endParaRPr lang="en-US"/>
          </a:p>
        </p:txBody>
      </p:sp>
    </p:spTree>
    <p:extLst>
      <p:ext uri="{BB962C8B-B14F-4D97-AF65-F5344CB8AC3E}">
        <p14:creationId xmlns:p14="http://schemas.microsoft.com/office/powerpoint/2010/main" val="3627761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4</a:t>
            </a:fld>
            <a:endParaRPr lang="en-US"/>
          </a:p>
        </p:txBody>
      </p:sp>
    </p:spTree>
    <p:extLst>
      <p:ext uri="{BB962C8B-B14F-4D97-AF65-F5344CB8AC3E}">
        <p14:creationId xmlns:p14="http://schemas.microsoft.com/office/powerpoint/2010/main" val="372671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5</a:t>
            </a:fld>
            <a:endParaRPr lang="en-US"/>
          </a:p>
        </p:txBody>
      </p:sp>
    </p:spTree>
    <p:extLst>
      <p:ext uri="{BB962C8B-B14F-4D97-AF65-F5344CB8AC3E}">
        <p14:creationId xmlns:p14="http://schemas.microsoft.com/office/powerpoint/2010/main" val="513474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6</a:t>
            </a:fld>
            <a:endParaRPr lang="en-US"/>
          </a:p>
        </p:txBody>
      </p:sp>
    </p:spTree>
    <p:extLst>
      <p:ext uri="{BB962C8B-B14F-4D97-AF65-F5344CB8AC3E}">
        <p14:creationId xmlns:p14="http://schemas.microsoft.com/office/powerpoint/2010/main" val="324069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7</a:t>
            </a:fld>
            <a:endParaRPr lang="en-US"/>
          </a:p>
        </p:txBody>
      </p:sp>
    </p:spTree>
    <p:extLst>
      <p:ext uri="{BB962C8B-B14F-4D97-AF65-F5344CB8AC3E}">
        <p14:creationId xmlns:p14="http://schemas.microsoft.com/office/powerpoint/2010/main" val="254169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8</a:t>
            </a:fld>
            <a:endParaRPr lang="en-US"/>
          </a:p>
        </p:txBody>
      </p:sp>
    </p:spTree>
    <p:extLst>
      <p:ext uri="{BB962C8B-B14F-4D97-AF65-F5344CB8AC3E}">
        <p14:creationId xmlns:p14="http://schemas.microsoft.com/office/powerpoint/2010/main" val="399466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F365A-D8D3-4708-B538-716C773CC101}" type="slidenum">
              <a:rPr lang="en-US" smtClean="0"/>
              <a:t>9</a:t>
            </a:fld>
            <a:endParaRPr lang="en-US"/>
          </a:p>
        </p:txBody>
      </p:sp>
    </p:spTree>
    <p:extLst>
      <p:ext uri="{BB962C8B-B14F-4D97-AF65-F5344CB8AC3E}">
        <p14:creationId xmlns:p14="http://schemas.microsoft.com/office/powerpoint/2010/main" val="345336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E42C-B9B3-47FF-9EFA-70B0837265E5}"/>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xmlns="" id="{F6A5FA06-C86B-4FBA-8EF0-E593F5F15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13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0F1245-ECF3-462D-AAAF-D59AEC9891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03E6A1-069F-4911-8027-55A6A167E8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90503B1D-EC66-4383-9687-79FD39F110A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5279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C979DF9-723D-4FA7-9A39-40B9F9A6B4A1}"/>
              </a:ext>
            </a:extLst>
          </p:cNvPr>
          <p:cNvSpPr>
            <a:spLocks noGrp="1"/>
          </p:cNvSpPr>
          <p:nvPr>
            <p:ph type="title" orient="vert"/>
          </p:nvPr>
        </p:nvSpPr>
        <p:spPr>
          <a:xfrm>
            <a:off x="8595360" y="365125"/>
            <a:ext cx="224614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xmlns="" id="{70F8E9F4-E67A-4EE1-B998-6CA186353A65}"/>
              </a:ext>
            </a:extLst>
          </p:cNvPr>
          <p:cNvSpPr>
            <a:spLocks noGrp="1"/>
          </p:cNvSpPr>
          <p:nvPr>
            <p:ph type="body" orient="vert" idx="1"/>
          </p:nvPr>
        </p:nvSpPr>
        <p:spPr>
          <a:xfrm>
            <a:off x="838199" y="365125"/>
            <a:ext cx="7714957"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4CED126A-E9F1-4286-A4FC-0FB1CFF7CD7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405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C82B-EEF1-4A2B-A82D-C7FA0F6379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9F0D3B-03C7-4685-95D0-FCC5E006AD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E878709E-1AC1-4991-9F68-E2E6F44CC7F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1882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772C206-16E8-4D87-9B54-F5C80F506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xmlns="" id="{A6C3C8D7-8739-43F3-B461-4F36201A3AE2}"/>
              </a:ext>
            </a:extLst>
          </p:cNvPr>
          <p:cNvSpPr>
            <a:spLocks noGrp="1"/>
          </p:cNvSpPr>
          <p:nvPr>
            <p:ph type="ctrTitle"/>
          </p:nvPr>
        </p:nvSpPr>
        <p:spPr>
          <a:xfrm>
            <a:off x="1524000" y="3898388"/>
            <a:ext cx="9144000" cy="2387600"/>
          </a:xfrm>
        </p:spPr>
        <p:txBody>
          <a:bodyPr anchor="b">
            <a:normAutofit/>
          </a:bodyPr>
          <a:lstStyle>
            <a:lvl1pPr algn="ctr">
              <a:defRPr sz="5400"/>
            </a:lvl1pPr>
          </a:lstStyle>
          <a:p>
            <a:r>
              <a:rPr lang="en-US" dirty="0"/>
              <a:t>Click to edit Master title style</a:t>
            </a:r>
          </a:p>
        </p:txBody>
      </p:sp>
    </p:spTree>
    <p:extLst>
      <p:ext uri="{BB962C8B-B14F-4D97-AF65-F5344CB8AC3E}">
        <p14:creationId xmlns:p14="http://schemas.microsoft.com/office/powerpoint/2010/main" val="127095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B0BFDA-08C2-41BC-818F-7157D5AB9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4A0E17-D779-4E07-933B-1C688D553C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AEBC55F-3CC1-4EB2-8DD3-A1060570CC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xmlns="" id="{B9EC3DE5-F580-4872-9946-65EE714DC07D}"/>
              </a:ext>
            </a:extLst>
          </p:cNvPr>
          <p:cNvSpPr>
            <a:spLocks noGrp="1"/>
          </p:cNvSpPr>
          <p:nvPr>
            <p:ph type="ftr" sz="quarter" idx="11"/>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269273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6A7A8E-F45C-4863-9EE4-A7EF79C3718F}"/>
              </a:ext>
            </a:extLst>
          </p:cNvPr>
          <p:cNvSpPr>
            <a:spLocks noGrp="1"/>
          </p:cNvSpPr>
          <p:nvPr>
            <p:ph type="title"/>
          </p:nvPr>
        </p:nvSpPr>
        <p:spPr>
          <a:xfrm>
            <a:off x="1655298" y="365125"/>
            <a:ext cx="970009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EF2CCF92-F709-40DE-93F5-04B637F0CC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1DED3C-357A-4E76-83EB-132CA706DC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FB2FA10-491C-406B-BCC9-24A1325D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CEEED51-0D85-442B-95C0-34440F96C1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xmlns="" id="{B6CB3A18-7B94-4316-BBF5-EEAEF76180C1}"/>
              </a:ext>
            </a:extLst>
          </p:cNvPr>
          <p:cNvSpPr>
            <a:spLocks noGrp="1"/>
          </p:cNvSpPr>
          <p:nvPr>
            <p:ph type="ftr" sz="quarter" idx="11"/>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407770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ED3C1-182B-4FB6-A977-383220BC892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xmlns="" id="{FE26044C-B3DA-4D58-A332-E36ED61574B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3044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54189A03-BFE5-4743-8C08-AC3007FFEC7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596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92DF-CD33-4F73-912E-8B32AE7C9495}"/>
              </a:ext>
            </a:extLst>
          </p:cNvPr>
          <p:cNvSpPr>
            <a:spLocks noGrp="1"/>
          </p:cNvSpPr>
          <p:nvPr>
            <p:ph type="title"/>
          </p:nvPr>
        </p:nvSpPr>
        <p:spPr>
          <a:xfrm>
            <a:off x="1683434" y="412652"/>
            <a:ext cx="3088591" cy="1188427"/>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77D9A2EB-7E3E-4D4F-935F-E22299781BDB}"/>
              </a:ext>
            </a:extLst>
          </p:cNvPr>
          <p:cNvSpPr>
            <a:spLocks noGrp="1"/>
          </p:cNvSpPr>
          <p:nvPr>
            <p:ph idx="1"/>
          </p:nvPr>
        </p:nvSpPr>
        <p:spPr>
          <a:xfrm>
            <a:off x="5183188" y="412653"/>
            <a:ext cx="6172200" cy="54483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1DC130A-49FE-4B69-83D2-FB96756AEFD3}"/>
              </a:ext>
            </a:extLst>
          </p:cNvPr>
          <p:cNvSpPr>
            <a:spLocks noGrp="1"/>
          </p:cNvSpPr>
          <p:nvPr>
            <p:ph type="body" sz="half" idx="2"/>
          </p:nvPr>
        </p:nvSpPr>
        <p:spPr>
          <a:xfrm>
            <a:off x="839788" y="1683434"/>
            <a:ext cx="3932237" cy="41855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xmlns="" id="{81DC4A7C-42B9-4553-AF41-C0B6B9E6F53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71634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7C7ED-B825-44CA-981A-F8BF12ED216D}"/>
              </a:ext>
            </a:extLst>
          </p:cNvPr>
          <p:cNvSpPr>
            <a:spLocks noGrp="1"/>
          </p:cNvSpPr>
          <p:nvPr>
            <p:ph type="title"/>
          </p:nvPr>
        </p:nvSpPr>
        <p:spPr>
          <a:xfrm>
            <a:off x="1627163" y="403274"/>
            <a:ext cx="3144862" cy="1197805"/>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xmlns="" id="{3B5C5F2A-4E19-4884-9BB0-5B5F1599C813}"/>
              </a:ext>
            </a:extLst>
          </p:cNvPr>
          <p:cNvSpPr>
            <a:spLocks noGrp="1"/>
          </p:cNvSpPr>
          <p:nvPr>
            <p:ph type="pic" idx="1"/>
          </p:nvPr>
        </p:nvSpPr>
        <p:spPr>
          <a:xfrm>
            <a:off x="5183188" y="403275"/>
            <a:ext cx="6172200" cy="5457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8261E4B-0082-45FB-ABB3-39E361097EB4}"/>
              </a:ext>
            </a:extLst>
          </p:cNvPr>
          <p:cNvSpPr>
            <a:spLocks noGrp="1"/>
          </p:cNvSpPr>
          <p:nvPr>
            <p:ph type="body" sz="half" idx="2"/>
          </p:nvPr>
        </p:nvSpPr>
        <p:spPr>
          <a:xfrm>
            <a:off x="839788" y="1730326"/>
            <a:ext cx="3932237" cy="41386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xmlns="" id="{23C0493E-D47F-42EF-990A-8CC1DC0C5E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7619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55CC5D5-E129-4C2A-A54F-7B7A148373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xmlns="" id="{0797A4BE-B1E7-458C-8E7A-0970ECB03109}"/>
              </a:ext>
            </a:extLst>
          </p:cNvPr>
          <p:cNvSpPr>
            <a:spLocks noGrp="1"/>
          </p:cNvSpPr>
          <p:nvPr>
            <p:ph type="title"/>
          </p:nvPr>
        </p:nvSpPr>
        <p:spPr>
          <a:xfrm>
            <a:off x="1662112" y="681037"/>
            <a:ext cx="9691687" cy="5905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3C3B1226-0B3B-4158-BBBF-E5EF9460B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FE4FF5D9-C34B-48B1-AE78-AADA07CBCD90}"/>
              </a:ext>
            </a:extLst>
          </p:cNvPr>
          <p:cNvSpPr>
            <a:spLocks noGrp="1"/>
          </p:cNvSpPr>
          <p:nvPr>
            <p:ph type="ftr" sz="quarter" idx="3"/>
          </p:nvPr>
        </p:nvSpPr>
        <p:spPr>
          <a:xfrm>
            <a:off x="838200" y="6325309"/>
            <a:ext cx="4114800" cy="365125"/>
          </a:xfrm>
          <a:prstGeom prst="rect">
            <a:avLst/>
          </a:prstGeom>
        </p:spPr>
        <p:txBody>
          <a:bodyPr vert="horz" lIns="91440" tIns="45720" rIns="91440" bIns="45720" rtlCol="0" anchor="ctr"/>
          <a:lstStyle>
            <a:lvl1pPr algn="ctr">
              <a:defRPr sz="1100">
                <a:solidFill>
                  <a:schemeClr val="tx1">
                    <a:tint val="75000"/>
                  </a:schemeClr>
                </a:solidFill>
                <a:latin typeface="Myanmar Text" panose="020B0502040204020203" pitchFamily="34" charset="0"/>
                <a:cs typeface="Myanmar Text" panose="020B0502040204020203" pitchFamily="34" charset="0"/>
              </a:defRPr>
            </a:lvl1pPr>
          </a:lstStyle>
          <a:p>
            <a:endParaRPr lang="en-US" dirty="0"/>
          </a:p>
        </p:txBody>
      </p:sp>
    </p:spTree>
    <p:extLst>
      <p:ext uri="{BB962C8B-B14F-4D97-AF65-F5344CB8AC3E}">
        <p14:creationId xmlns:p14="http://schemas.microsoft.com/office/powerpoint/2010/main" val="47935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4800" kern="1200" spc="-150">
          <a:solidFill>
            <a:schemeClr val="tx1"/>
          </a:solidFill>
          <a:latin typeface="Myanmar Text" panose="020B0502040204020203" pitchFamily="34" charset="0"/>
          <a:ea typeface="+mj-ea"/>
          <a:cs typeface="Myanmar Tex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150">
          <a:solidFill>
            <a:schemeClr val="tx1"/>
          </a:solidFill>
          <a:latin typeface="Myanmar Text" panose="020B0502040204020203" pitchFamily="34" charset="0"/>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yanmar Text" panose="020B0502040204020203" pitchFamily="34" charset="0"/>
          <a:ea typeface="+mn-ea"/>
          <a:cs typeface="Myanmar Tex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yanmar Text" panose="020B0502040204020203" pitchFamily="34" charset="0"/>
          <a:ea typeface="+mn-ea"/>
          <a:cs typeface="Myanmar Tex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yanmar Text" panose="020B0502040204020203" pitchFamily="34" charset="0"/>
          <a:ea typeface="+mn-ea"/>
          <a:cs typeface="Myanmar Tex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yanmar Text" panose="020B0502040204020203" pitchFamily="34" charset="0"/>
          <a:ea typeface="+mn-ea"/>
          <a:cs typeface="Myanmar Tex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4.xml"/><Relationship Id="rId7" Type="http://schemas.openxmlformats.org/officeDocument/2006/relationships/hyperlink" Target="mailto:skkiselewski@flchamber.org"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jfaber@floridacsc.org" TargetMode="External"/><Relationship Id="rId5" Type="http://schemas.openxmlformats.org/officeDocument/2006/relationships/hyperlink" Target="https://docs.google.com/forms/d/e/1FAIpQLScxUZ3RG_oO2mwSgEe7s9Gmc9uaAazo4lbWztiGNTQIVbc18w/viewform" TargetMode="External"/><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s://www.facebook.com/watch/nosmallmatter/"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watch2gether.com/" TargetMode="External"/><Relationship Id="rId5" Type="http://schemas.openxmlformats.org/officeDocument/2006/relationships/hyperlink" Target="https://indee.tv/"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docs.google.com/forms/d/e/1FAIpQLScxUZ3RG_oO2mwSgEe7s9Gmc9uaAazo4lbWztiGNTQIVbc18w/viewform"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FA1AC3-D77E-4449-8F4D-4260A173C84C}"/>
              </a:ext>
            </a:extLst>
          </p:cNvPr>
          <p:cNvSpPr>
            <a:spLocks noGrp="1"/>
          </p:cNvSpPr>
          <p:nvPr>
            <p:ph type="ctrTitle"/>
          </p:nvPr>
        </p:nvSpPr>
        <p:spPr>
          <a:xfrm>
            <a:off x="335560" y="4233252"/>
            <a:ext cx="11316748" cy="1479550"/>
          </a:xfrm>
        </p:spPr>
        <p:txBody>
          <a:bodyPr>
            <a:normAutofit/>
          </a:bodyPr>
          <a:lstStyle/>
          <a:p>
            <a:r>
              <a:rPr lang="en-US" b="1" dirty="0" smtClean="0"/>
              <a:t>Early Learning is No Small Matter</a:t>
            </a:r>
            <a:endParaRPr lang="en-US" b="1" dirty="0"/>
          </a:p>
        </p:txBody>
      </p:sp>
      <p:sp>
        <p:nvSpPr>
          <p:cNvPr id="3" name="Subtitle 2">
            <a:extLst>
              <a:ext uri="{FF2B5EF4-FFF2-40B4-BE49-F238E27FC236}">
                <a16:creationId xmlns:a16="http://schemas.microsoft.com/office/drawing/2014/main" xmlns="" id="{C4153D85-043D-4A3F-8602-C8DD4E337DA8}"/>
              </a:ext>
            </a:extLst>
          </p:cNvPr>
          <p:cNvSpPr txBox="1">
            <a:spLocks/>
          </p:cNvSpPr>
          <p:nvPr/>
        </p:nvSpPr>
        <p:spPr>
          <a:xfrm>
            <a:off x="1524000" y="5873750"/>
            <a:ext cx="9144000" cy="908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50">
                <a:solidFill>
                  <a:schemeClr val="tx1"/>
                </a:solidFill>
                <a:latin typeface="Myanmar Text" panose="020B0502040204020203" pitchFamily="34" charset="0"/>
                <a:ea typeface="+mn-ea"/>
                <a:cs typeface="Myanmar Tex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yanmar Text" panose="020B0502040204020203" pitchFamily="34" charset="0"/>
                <a:ea typeface="+mn-ea"/>
                <a:cs typeface="Myanmar Tex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yanmar Text" panose="020B0502040204020203" pitchFamily="34" charset="0"/>
                <a:ea typeface="+mn-ea"/>
                <a:cs typeface="Myanmar Tex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yanmar Text" panose="020B0502040204020203" pitchFamily="34" charset="0"/>
                <a:ea typeface="+mn-ea"/>
                <a:cs typeface="Myanmar Tex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yanmar Text" panose="020B0502040204020203" pitchFamily="34" charset="0"/>
                <a:ea typeface="+mn-ea"/>
                <a:cs typeface="Myanmar Tex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smtClean="0"/>
              <a:t>Jenn Faber, Florida Children’s Council</a:t>
            </a:r>
            <a:br>
              <a:rPr lang="en-US" sz="2400" dirty="0" smtClean="0"/>
            </a:br>
            <a:r>
              <a:rPr lang="en-US" sz="2400" dirty="0" smtClean="0"/>
              <a:t>Director, Florida Grade-Level Reading Campaign </a:t>
            </a:r>
            <a:endParaRPr lang="en-US" sz="2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811219"/>
      </p:ext>
    </p:extLst>
  </p:cSld>
  <p:clrMapOvr>
    <a:masterClrMapping/>
  </p:clrMapOvr>
  <mc:AlternateContent xmlns:mc="http://schemas.openxmlformats.org/markup-compatibility/2006" xmlns:p14="http://schemas.microsoft.com/office/powerpoint/2010/main">
    <mc:Choice Requires="p14">
      <p:transition spd="slow" p14:dur="2000" advTm="54701"/>
    </mc:Choice>
    <mc:Fallback xmlns="">
      <p:transition spd="slow" advTm="5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0"/>
            <a:ext cx="10515600" cy="5120247"/>
          </a:xfrm>
        </p:spPr>
        <p:txBody>
          <a:bodyPr>
            <a:normAutofit/>
          </a:bodyPr>
          <a:lstStyle/>
          <a:p>
            <a:pPr lvl="1"/>
            <a:r>
              <a:rPr lang="en-US" sz="2800" dirty="0" smtClean="0"/>
              <a:t>Early Learning Business Alliance Sneak Peek Opportunity!</a:t>
            </a:r>
          </a:p>
          <a:p>
            <a:pPr lvl="2"/>
            <a:r>
              <a:rPr lang="en-US" sz="2800" dirty="0" smtClean="0"/>
              <a:t>Everyone on today’s call will receive a complimentary link to screen a short-clip version of </a:t>
            </a:r>
            <a:r>
              <a:rPr lang="en-US" sz="2800" b="1" dirty="0" smtClean="0"/>
              <a:t>No Small Matter</a:t>
            </a:r>
            <a:r>
              <a:rPr lang="en-US" sz="2800" dirty="0" smtClean="0"/>
              <a:t> next week!</a:t>
            </a:r>
          </a:p>
          <a:p>
            <a:pPr lvl="2"/>
            <a:r>
              <a:rPr lang="en-US" sz="2800" dirty="0" smtClean="0"/>
              <a:t>An </a:t>
            </a:r>
            <a:r>
              <a:rPr lang="en-US" sz="2800" dirty="0"/>
              <a:t>i</a:t>
            </a:r>
            <a:r>
              <a:rPr lang="en-US" sz="2800" dirty="0" smtClean="0"/>
              <a:t>ndee.tv link will be sent to you on Monday, May 4</a:t>
            </a:r>
            <a:r>
              <a:rPr lang="en-US" sz="2800" baseline="30000" dirty="0" smtClean="0"/>
              <a:t>th</a:t>
            </a:r>
            <a:r>
              <a:rPr lang="en-US" sz="2800" dirty="0"/>
              <a:t> </a:t>
            </a:r>
            <a:r>
              <a:rPr lang="en-US" sz="2800" dirty="0" smtClean="0"/>
              <a:t>from the Florida Chamber.</a:t>
            </a:r>
          </a:p>
          <a:p>
            <a:pPr lvl="2"/>
            <a:r>
              <a:rPr lang="en-US" sz="2800" dirty="0" smtClean="0"/>
              <a:t>This particular link is 15 minutes in length and focuses on ‘The Opportunity Gap’ in early learning.</a:t>
            </a:r>
          </a:p>
          <a:p>
            <a:pPr lvl="2"/>
            <a:r>
              <a:rPr lang="en-US" sz="2800" dirty="0" smtClean="0"/>
              <a:t>The link will be active from Monday, May 4</a:t>
            </a:r>
            <a:r>
              <a:rPr lang="en-US" sz="2800" baseline="30000" dirty="0" smtClean="0"/>
              <a:t>th</a:t>
            </a:r>
            <a:r>
              <a:rPr lang="en-US" sz="2800" dirty="0" smtClean="0"/>
              <a:t> through Wednesday, May 6</a:t>
            </a:r>
            <a:r>
              <a:rPr lang="en-US" sz="2800" baseline="30000" dirty="0" smtClean="0"/>
              <a:t>th</a:t>
            </a:r>
            <a:r>
              <a:rPr lang="en-US" sz="2800" dirty="0"/>
              <a:t> </a:t>
            </a:r>
            <a:r>
              <a:rPr lang="en-US" sz="2800" dirty="0" smtClean="0"/>
              <a:t>and is limited to 300 views.  </a:t>
            </a:r>
          </a:p>
          <a:p>
            <a:pPr marL="914400" lvl="2" indent="0">
              <a:buNone/>
            </a:pPr>
            <a:endParaRPr lang="en-US" sz="2800" dirty="0" smtClean="0"/>
          </a:p>
          <a:p>
            <a:pPr lvl="2"/>
            <a:endParaRPr lang="en-US" sz="2800" dirty="0" smtClean="0"/>
          </a:p>
          <a:p>
            <a:pPr lvl="2"/>
            <a:endParaRPr lang="en-US" sz="2800" dirty="0" smtClean="0"/>
          </a:p>
          <a:p>
            <a:pPr lvl="2"/>
            <a:endParaRPr lang="en-US" sz="2800" dirty="0" smtClean="0"/>
          </a:p>
          <a:p>
            <a:pPr marL="914400" lvl="2" indent="0">
              <a:buNone/>
            </a:pPr>
            <a:endParaRPr lang="en-US" sz="2800" dirty="0"/>
          </a:p>
          <a:p>
            <a:pPr marL="457200" lvl="1" indent="0">
              <a:buNone/>
            </a:pPr>
            <a:endParaRPr lang="en-US" sz="2800" dirty="0" smtClean="0"/>
          </a:p>
          <a:p>
            <a:pPr lvl="2"/>
            <a:endParaRPr lang="en-US" sz="2800" dirty="0" smtClean="0"/>
          </a:p>
          <a:p>
            <a:pPr lvl="1"/>
            <a:endParaRPr lang="en-US" dirty="0" smtClean="0"/>
          </a:p>
          <a:p>
            <a:pPr lvl="1"/>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8164409"/>
      </p:ext>
    </p:extLst>
  </p:cSld>
  <p:clrMapOvr>
    <a:masterClrMapping/>
  </p:clrMapOvr>
  <mc:AlternateContent xmlns:mc="http://schemas.openxmlformats.org/markup-compatibility/2006" xmlns:p14="http://schemas.microsoft.com/office/powerpoint/2010/main">
    <mc:Choice Requires="p14">
      <p:transition spd="slow" p14:dur="2000" advTm="54982"/>
    </mc:Choice>
    <mc:Fallback xmlns="">
      <p:transition spd="slow" advTm="5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sz="half" idx="1"/>
          </p:nvPr>
        </p:nvSpPr>
        <p:spPr/>
        <p:txBody>
          <a:bodyPr>
            <a:normAutofit fontScale="85000" lnSpcReduction="10000"/>
          </a:bodyPr>
          <a:lstStyle/>
          <a:p>
            <a:pPr lvl="2"/>
            <a:r>
              <a:rPr lang="en-US" sz="2800" dirty="0" smtClean="0"/>
              <a:t>We hope you enjoy the ‘sneak peek’ video and welcome you to </a:t>
            </a:r>
            <a:r>
              <a:rPr lang="en-US" sz="2800" dirty="0" smtClean="0">
                <a:hlinkClick r:id="rId5"/>
              </a:rPr>
              <a:t>apply </a:t>
            </a:r>
            <a:r>
              <a:rPr lang="en-US" sz="2800" dirty="0" smtClean="0"/>
              <a:t>to the </a:t>
            </a:r>
            <a:r>
              <a:rPr lang="en-US" sz="2800" b="1" dirty="0" smtClean="0"/>
              <a:t>No Small Matter </a:t>
            </a:r>
            <a:r>
              <a:rPr lang="en-US" sz="2800" dirty="0" smtClean="0"/>
              <a:t>Florida Fund to host a screening for your own company’s employees and patrons, community members, your faith-based congregation, parents, etc.</a:t>
            </a:r>
          </a:p>
          <a:p>
            <a:pPr marL="914400" lvl="2" indent="0">
              <a:buNone/>
            </a:pPr>
            <a:endParaRPr lang="en-US" sz="2800" dirty="0" smtClean="0"/>
          </a:p>
          <a:p>
            <a:pPr lvl="2"/>
            <a:r>
              <a:rPr lang="en-US" sz="2800" dirty="0" smtClean="0"/>
              <a:t>Please direct any questions you may have regarding </a:t>
            </a:r>
            <a:r>
              <a:rPr lang="en-US" sz="2800" b="1" dirty="0" smtClean="0"/>
              <a:t>No Small Matter</a:t>
            </a:r>
            <a:r>
              <a:rPr lang="en-US" sz="2800" dirty="0" smtClean="0"/>
              <a:t> screenings to Jenn at </a:t>
            </a:r>
            <a:r>
              <a:rPr lang="en-US" sz="2800" dirty="0" smtClean="0">
                <a:hlinkClick r:id="rId6"/>
              </a:rPr>
              <a:t>jfaber@floridacsc.org</a:t>
            </a:r>
            <a:r>
              <a:rPr lang="en-US" sz="2800" dirty="0"/>
              <a:t> </a:t>
            </a:r>
            <a:r>
              <a:rPr lang="en-US" sz="2800" dirty="0" smtClean="0"/>
              <a:t>or Katie at </a:t>
            </a:r>
            <a:r>
              <a:rPr lang="en-US" sz="2800" dirty="0" smtClean="0">
                <a:hlinkClick r:id="rId7"/>
              </a:rPr>
              <a:t>kkiselewski@flchamber.org</a:t>
            </a:r>
            <a:r>
              <a:rPr lang="en-US" sz="2800" dirty="0" smtClean="0"/>
              <a:t>. </a:t>
            </a:r>
          </a:p>
          <a:p>
            <a:pPr marL="914400" lvl="2" indent="0">
              <a:buNone/>
            </a:pPr>
            <a:endParaRPr lang="en-US" sz="2800" dirty="0"/>
          </a:p>
          <a:p>
            <a:pPr marL="457200" lvl="1" indent="0">
              <a:buNone/>
            </a:pPr>
            <a:endParaRPr lang="en-US" sz="2800" dirty="0" smtClean="0"/>
          </a:p>
          <a:p>
            <a:pPr lvl="2"/>
            <a:endParaRPr lang="en-US" sz="2800" dirty="0" smtClean="0"/>
          </a:p>
          <a:p>
            <a:pPr lvl="1"/>
            <a:endParaRPr lang="en-US" dirty="0" smtClean="0"/>
          </a:p>
          <a:p>
            <a:pPr lvl="1"/>
            <a:endParaRPr lang="en-US" dirty="0" smtClean="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7118" y="1825625"/>
            <a:ext cx="3646015" cy="417761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1382448"/>
      </p:ext>
    </p:extLst>
  </p:cSld>
  <p:clrMapOvr>
    <a:masterClrMapping/>
  </p:clrMapOvr>
  <mc:AlternateContent xmlns:mc="http://schemas.openxmlformats.org/markup-compatibility/2006" xmlns:p14="http://schemas.microsoft.com/office/powerpoint/2010/main">
    <mc:Choice Requires="p14">
      <p:transition spd="slow" p14:dur="2000" advTm="51044"/>
    </mc:Choice>
    <mc:Fallback xmlns="">
      <p:transition spd="slow" advTm="5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1"/>
            <a:ext cx="10515600" cy="4351338"/>
          </a:xfrm>
        </p:spPr>
        <p:txBody>
          <a:bodyPr/>
          <a:lstStyle/>
          <a:p>
            <a:r>
              <a:rPr lang="en-US" b="1" dirty="0" smtClean="0"/>
              <a:t>No Small Matter </a:t>
            </a:r>
            <a:r>
              <a:rPr lang="en-US" dirty="0" smtClean="0"/>
              <a:t>is a feature-length documentary and national engagement campaign that provides playful, resonant stories illustrating why educating our youngest citizens is the smartest and most crucial investment we can make in our families and country.</a:t>
            </a:r>
          </a:p>
          <a:p>
            <a:endParaRPr lang="en-US" dirty="0"/>
          </a:p>
          <a:p>
            <a:endParaRPr lang="en-US" dirty="0" smtClean="0"/>
          </a:p>
          <a:p>
            <a:pPr algn="r"/>
            <a:r>
              <a:rPr lang="en-US" sz="2000" b="1" dirty="0">
                <a:hlinkClick r:id="rId5"/>
              </a:rPr>
              <a:t>https://</a:t>
            </a:r>
            <a:r>
              <a:rPr lang="en-US" sz="2000" b="1" dirty="0" smtClean="0">
                <a:hlinkClick r:id="rId5"/>
              </a:rPr>
              <a:t>www.facebook.com/watch/nosmallmatter/</a:t>
            </a:r>
            <a:endParaRPr lang="en-US" sz="2000" b="1" dirty="0" smtClean="0"/>
          </a:p>
          <a:p>
            <a:pPr algn="r"/>
            <a:endParaRPr lang="en-US" sz="2000" b="1"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3217" y="3301758"/>
            <a:ext cx="4180514" cy="313538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5119652"/>
      </p:ext>
    </p:extLst>
  </p:cSld>
  <p:clrMapOvr>
    <a:masterClrMapping/>
  </p:clrMapOvr>
  <mc:AlternateContent xmlns:mc="http://schemas.openxmlformats.org/markup-compatibility/2006" xmlns:p14="http://schemas.microsoft.com/office/powerpoint/2010/main">
    <mc:Choice Requires="p14">
      <p:transition spd="slow" p14:dur="2000" advTm="61409"/>
    </mc:Choice>
    <mc:Fallback xmlns="">
      <p:transition spd="slow" advTm="6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0"/>
            <a:ext cx="10515600" cy="5143397"/>
          </a:xfrm>
        </p:spPr>
        <p:txBody>
          <a:bodyPr>
            <a:normAutofit fontScale="85000" lnSpcReduction="20000"/>
          </a:bodyPr>
          <a:lstStyle/>
          <a:p>
            <a:r>
              <a:rPr lang="en-US" dirty="0" smtClean="0"/>
              <a:t>The </a:t>
            </a:r>
            <a:r>
              <a:rPr lang="en-US" b="1" dirty="0" smtClean="0"/>
              <a:t>No Small Matter Florida Fund </a:t>
            </a:r>
            <a:r>
              <a:rPr lang="en-US" dirty="0" smtClean="0"/>
              <a:t>was created through conversations with early learning partners who campaign to raise awareness on the importance of quality early learning opportunities for all children and encourage a call-to-action.</a:t>
            </a:r>
          </a:p>
          <a:p>
            <a:pPr marL="0" indent="0">
              <a:buNone/>
            </a:pPr>
            <a:endParaRPr lang="en-US" dirty="0" smtClean="0"/>
          </a:p>
          <a:p>
            <a:r>
              <a:rPr lang="en-US" b="1" dirty="0" smtClean="0"/>
              <a:t>No Small Matter Florida Fund Partner Agencies</a:t>
            </a:r>
            <a:r>
              <a:rPr lang="en-US" dirty="0" smtClean="0"/>
              <a:t>:  </a:t>
            </a:r>
          </a:p>
          <a:p>
            <a:pPr lvl="1"/>
            <a:r>
              <a:rPr lang="en-US" dirty="0" smtClean="0"/>
              <a:t>Association of Early Learning Coalitions</a:t>
            </a:r>
          </a:p>
          <a:p>
            <a:pPr lvl="1"/>
            <a:r>
              <a:rPr lang="en-US" dirty="0" smtClean="0"/>
              <a:t>Children’s Forum </a:t>
            </a:r>
          </a:p>
          <a:p>
            <a:pPr lvl="1"/>
            <a:r>
              <a:rPr lang="en-US" dirty="0" smtClean="0"/>
              <a:t>Florida Association for the Education of Young Children </a:t>
            </a:r>
          </a:p>
          <a:p>
            <a:pPr lvl="1"/>
            <a:r>
              <a:rPr lang="en-US" dirty="0" smtClean="0"/>
              <a:t>Florida Chamber Business Alliance for Early Learning</a:t>
            </a:r>
          </a:p>
          <a:p>
            <a:pPr lvl="1"/>
            <a:r>
              <a:rPr lang="en-US" dirty="0" smtClean="0"/>
              <a:t>Florida Children’s Council/Florida Grade-Level Reading Campaign</a:t>
            </a:r>
          </a:p>
          <a:p>
            <a:pPr lvl="1"/>
            <a:r>
              <a:rPr lang="en-US" dirty="0" smtClean="0"/>
              <a:t>Florida Family Child Care Home Association</a:t>
            </a:r>
          </a:p>
          <a:p>
            <a:pPr lvl="1"/>
            <a:r>
              <a:rPr lang="en-US" dirty="0" smtClean="0"/>
              <a:t>Florida Head Start Association </a:t>
            </a:r>
            <a:endParaRPr lang="en-US" dirty="0"/>
          </a:p>
          <a:p>
            <a:pPr lvl="1"/>
            <a:r>
              <a:rPr lang="en-US" dirty="0" smtClean="0"/>
              <a:t>Florida Kiwanis Clubs </a:t>
            </a:r>
            <a:endParaRPr lang="en-US" dirty="0"/>
          </a:p>
          <a:p>
            <a:pPr lvl="1"/>
            <a:r>
              <a:rPr lang="en-US" dirty="0" smtClean="0"/>
              <a:t>Ounce of Prevention/Healthy Families Florida </a:t>
            </a:r>
            <a:endParaRPr lang="en-US" dirty="0"/>
          </a:p>
          <a:p>
            <a:pPr lvl="1"/>
            <a:r>
              <a:rPr lang="en-US" dirty="0" smtClean="0"/>
              <a:t>Children’s Movement of Florida </a:t>
            </a:r>
            <a:endParaRPr lang="en-US" dirty="0"/>
          </a:p>
          <a:p>
            <a:pPr lvl="1"/>
            <a:r>
              <a:rPr lang="en-US" dirty="0" smtClean="0"/>
              <a:t>4Generations Institute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6480515"/>
      </p:ext>
    </p:extLst>
  </p:cSld>
  <p:clrMapOvr>
    <a:masterClrMapping/>
  </p:clrMapOvr>
  <mc:AlternateContent xmlns:mc="http://schemas.openxmlformats.org/markup-compatibility/2006" xmlns:p14="http://schemas.microsoft.com/office/powerpoint/2010/main">
    <mc:Choice Requires="p14">
      <p:transition spd="slow" p14:dur="2000" advTm="32895"/>
    </mc:Choice>
    <mc:Fallback xmlns="">
      <p:transition spd="slow" advTm="32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1"/>
            <a:ext cx="10515600" cy="5224420"/>
          </a:xfrm>
        </p:spPr>
        <p:txBody>
          <a:bodyPr>
            <a:normAutofit/>
          </a:bodyPr>
          <a:lstStyle/>
          <a:p>
            <a:r>
              <a:rPr lang="en-US" dirty="0"/>
              <a:t>The </a:t>
            </a:r>
            <a:r>
              <a:rPr lang="en-US" b="1" dirty="0"/>
              <a:t>No Small Matter Florida Fund ($5000) </a:t>
            </a:r>
            <a:r>
              <a:rPr lang="en-US" dirty="0"/>
              <a:t>is sponsored by the Florida Grade-Level Reading Campaign, </a:t>
            </a:r>
            <a:r>
              <a:rPr lang="en-US" dirty="0" smtClean="0"/>
              <a:t>an </a:t>
            </a:r>
            <a:r>
              <a:rPr lang="en-US" dirty="0"/>
              <a:t>initiative of the Florida Children’s </a:t>
            </a:r>
            <a:r>
              <a:rPr lang="en-US" dirty="0" smtClean="0"/>
              <a:t>Council </a:t>
            </a:r>
            <a:r>
              <a:rPr lang="en-US" dirty="0"/>
              <a:t>funded by Helios Education Foundation. </a:t>
            </a:r>
            <a:endParaRPr lang="en-US" dirty="0" smtClean="0"/>
          </a:p>
          <a:p>
            <a:pPr marL="0" indent="0">
              <a:buNone/>
            </a:pPr>
            <a:endParaRPr lang="en-US" dirty="0" smtClean="0"/>
          </a:p>
          <a:p>
            <a:r>
              <a:rPr lang="en-US" dirty="0"/>
              <a:t>Our </a:t>
            </a:r>
            <a:r>
              <a:rPr lang="en-US" b="1" dirty="0" smtClean="0"/>
              <a:t>No Small Matter </a:t>
            </a:r>
            <a:r>
              <a:rPr lang="en-US" dirty="0" smtClean="0"/>
              <a:t>Screening Goals</a:t>
            </a:r>
            <a:r>
              <a:rPr lang="en-US" dirty="0"/>
              <a:t>: </a:t>
            </a:r>
          </a:p>
          <a:p>
            <a:pPr lvl="1"/>
            <a:r>
              <a:rPr lang="en-US" sz="2800" dirty="0"/>
              <a:t>To engage Florida early learning and third grade reading supporters in hosting 75 -100+ complimentary community screenings.</a:t>
            </a:r>
          </a:p>
          <a:p>
            <a:pPr lvl="1"/>
            <a:r>
              <a:rPr lang="en-US" sz="2800" dirty="0"/>
              <a:t>To engage screening participants in on-going robust discussions on the importance of quality early learning.</a:t>
            </a:r>
          </a:p>
          <a:p>
            <a:pPr lvl="1"/>
            <a:r>
              <a:rPr lang="en-US" sz="2800" dirty="0"/>
              <a:t>To engage screening participants in </a:t>
            </a:r>
            <a:r>
              <a:rPr lang="en-US" sz="2800" dirty="0" smtClean="0"/>
              <a:t>our </a:t>
            </a:r>
            <a:r>
              <a:rPr lang="en-US" sz="2800" dirty="0"/>
              <a:t>call-to-action, sharing </a:t>
            </a:r>
            <a:r>
              <a:rPr lang="en-US" sz="2800" dirty="0" smtClean="0"/>
              <a:t>this critical </a:t>
            </a:r>
            <a:r>
              <a:rPr lang="en-US" sz="2800" dirty="0"/>
              <a:t>early learning message with local and state elected officials and policy </a:t>
            </a:r>
            <a:r>
              <a:rPr lang="en-US" sz="2800" dirty="0" smtClean="0"/>
              <a:t>makers and others.</a:t>
            </a:r>
            <a:endParaRPr lang="en-US" sz="2800" dirty="0"/>
          </a:p>
          <a:p>
            <a:pPr marL="457200" lvl="1" indent="0">
              <a:buNone/>
            </a:pPr>
            <a:endParaRPr lang="en-US" dirty="0"/>
          </a:p>
          <a:p>
            <a:pPr marL="457200" lvl="1"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7692941"/>
      </p:ext>
    </p:extLst>
  </p:cSld>
  <p:clrMapOvr>
    <a:masterClrMapping/>
  </p:clrMapOvr>
  <mc:AlternateContent xmlns:mc="http://schemas.openxmlformats.org/markup-compatibility/2006" xmlns:p14="http://schemas.microsoft.com/office/powerpoint/2010/main">
    <mc:Choice Requires="p14">
      <p:transition spd="slow" p14:dur="2000" advTm="92752"/>
    </mc:Choice>
    <mc:Fallback xmlns="">
      <p:transition spd="slow" advTm="92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0"/>
            <a:ext cx="10515600" cy="5085523"/>
          </a:xfrm>
        </p:spPr>
        <p:txBody>
          <a:bodyPr>
            <a:normAutofit lnSpcReduction="10000"/>
          </a:bodyPr>
          <a:lstStyle/>
          <a:p>
            <a:r>
              <a:rPr lang="en-US" dirty="0" smtClean="0"/>
              <a:t>23 screenings events have been submitted to the Florida Fund </a:t>
            </a:r>
          </a:p>
          <a:p>
            <a:pPr lvl="1"/>
            <a:r>
              <a:rPr lang="en-US" dirty="0" smtClean="0"/>
              <a:t>(February-April 2020)</a:t>
            </a:r>
          </a:p>
          <a:p>
            <a:r>
              <a:rPr lang="en-US" dirty="0" smtClean="0"/>
              <a:t>Screening Options include:</a:t>
            </a:r>
          </a:p>
          <a:p>
            <a:pPr lvl="1"/>
            <a:r>
              <a:rPr lang="en-US" dirty="0" smtClean="0"/>
              <a:t>75-Minute Full Length Version</a:t>
            </a:r>
          </a:p>
          <a:p>
            <a:pPr lvl="1"/>
            <a:r>
              <a:rPr lang="en-US" dirty="0" smtClean="0"/>
              <a:t>35 &amp; 45-Minute Versions </a:t>
            </a:r>
            <a:endParaRPr lang="en-US" dirty="0"/>
          </a:p>
          <a:p>
            <a:pPr lvl="1"/>
            <a:r>
              <a:rPr lang="en-US" dirty="0" smtClean="0"/>
              <a:t>20-Minute Version</a:t>
            </a:r>
          </a:p>
          <a:p>
            <a:pPr lvl="1"/>
            <a:r>
              <a:rPr lang="en-US" dirty="0" smtClean="0"/>
              <a:t>Plus seven 10-15-Minute Versions including: </a:t>
            </a:r>
          </a:p>
          <a:p>
            <a:pPr lvl="2"/>
            <a:r>
              <a:rPr lang="en-US" dirty="0" smtClean="0"/>
              <a:t>Brain Science &amp; Toxic Stress </a:t>
            </a:r>
            <a:endParaRPr lang="en-US" dirty="0"/>
          </a:p>
          <a:p>
            <a:pPr lvl="2"/>
            <a:r>
              <a:rPr lang="en-US" dirty="0" smtClean="0"/>
              <a:t>Child Care </a:t>
            </a:r>
            <a:endParaRPr lang="en-US" dirty="0"/>
          </a:p>
          <a:p>
            <a:pPr lvl="2"/>
            <a:r>
              <a:rPr lang="en-US" dirty="0" smtClean="0"/>
              <a:t>The Economic Argument for Early Education</a:t>
            </a:r>
          </a:p>
          <a:p>
            <a:pPr lvl="2"/>
            <a:r>
              <a:rPr lang="en-US" dirty="0" smtClean="0"/>
              <a:t> Investing in Quality </a:t>
            </a:r>
            <a:endParaRPr lang="en-US" dirty="0"/>
          </a:p>
          <a:p>
            <a:pPr lvl="2"/>
            <a:r>
              <a:rPr lang="en-US" dirty="0" smtClean="0"/>
              <a:t>The Military Perspective </a:t>
            </a:r>
            <a:endParaRPr lang="en-US" dirty="0"/>
          </a:p>
          <a:p>
            <a:pPr lvl="2"/>
            <a:r>
              <a:rPr lang="en-US" dirty="0" smtClean="0"/>
              <a:t>The Opportunity Gap</a:t>
            </a:r>
          </a:p>
          <a:p>
            <a:pPr lvl="2"/>
            <a:r>
              <a:rPr lang="en-US" dirty="0" smtClean="0"/>
              <a:t> Executive Function</a:t>
            </a:r>
            <a:endParaRPr lang="en-US" dirty="0"/>
          </a:p>
          <a:p>
            <a:pPr marL="457200" lvl="1" indent="0">
              <a:buNone/>
            </a:pPr>
            <a:endParaRPr lang="en-US" dirty="0"/>
          </a:p>
          <a:p>
            <a:pPr marL="457200" lvl="1"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1061423"/>
      </p:ext>
    </p:extLst>
  </p:cSld>
  <p:clrMapOvr>
    <a:masterClrMapping/>
  </p:clrMapOvr>
  <mc:AlternateContent xmlns:mc="http://schemas.openxmlformats.org/markup-compatibility/2006" xmlns:p14="http://schemas.microsoft.com/office/powerpoint/2010/main">
    <mc:Choice Requires="p14">
      <p:transition spd="slow" p14:dur="2000" advTm="61728"/>
    </mc:Choice>
    <mc:Fallback xmlns="">
      <p:transition spd="slow" advTm="6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0"/>
            <a:ext cx="10515600" cy="5085523"/>
          </a:xfrm>
        </p:spPr>
        <p:txBody>
          <a:bodyPr>
            <a:normAutofit lnSpcReduction="10000"/>
          </a:bodyPr>
          <a:lstStyle/>
          <a:p>
            <a:r>
              <a:rPr lang="en-US" dirty="0" smtClean="0"/>
              <a:t>Targeted </a:t>
            </a:r>
            <a:r>
              <a:rPr lang="en-US" dirty="0"/>
              <a:t>audiences for </a:t>
            </a:r>
            <a:r>
              <a:rPr lang="en-US" b="1" dirty="0"/>
              <a:t>No Small Matter </a:t>
            </a:r>
            <a:r>
              <a:rPr lang="en-US" dirty="0"/>
              <a:t>screenings include: </a:t>
            </a:r>
            <a:endParaRPr lang="en-US" dirty="0" smtClean="0"/>
          </a:p>
          <a:p>
            <a:pPr lvl="1"/>
            <a:r>
              <a:rPr lang="en-US" dirty="0"/>
              <a:t>B</a:t>
            </a:r>
            <a:r>
              <a:rPr lang="en-US" dirty="0" smtClean="0"/>
              <a:t>usiness </a:t>
            </a:r>
            <a:r>
              <a:rPr lang="en-US" dirty="0"/>
              <a:t>Leaders </a:t>
            </a:r>
          </a:p>
          <a:p>
            <a:pPr lvl="1"/>
            <a:r>
              <a:rPr lang="en-US" dirty="0" smtClean="0"/>
              <a:t>Non-Profits </a:t>
            </a:r>
          </a:p>
          <a:p>
            <a:pPr lvl="1"/>
            <a:r>
              <a:rPr lang="en-US" dirty="0" smtClean="0"/>
              <a:t>City/County </a:t>
            </a:r>
            <a:r>
              <a:rPr lang="en-US" dirty="0"/>
              <a:t>Government staff </a:t>
            </a:r>
          </a:p>
          <a:p>
            <a:pPr lvl="1"/>
            <a:r>
              <a:rPr lang="en-US" dirty="0" smtClean="0"/>
              <a:t>Community </a:t>
            </a:r>
            <a:r>
              <a:rPr lang="en-US" dirty="0"/>
              <a:t>Based Organizations </a:t>
            </a:r>
          </a:p>
          <a:p>
            <a:pPr lvl="1"/>
            <a:r>
              <a:rPr lang="en-US" dirty="0" smtClean="0"/>
              <a:t>Civic </a:t>
            </a:r>
            <a:r>
              <a:rPr lang="en-US" dirty="0"/>
              <a:t>Organizations </a:t>
            </a:r>
          </a:p>
          <a:p>
            <a:pPr lvl="1"/>
            <a:r>
              <a:rPr lang="en-US" dirty="0" smtClean="0"/>
              <a:t>Early </a:t>
            </a:r>
            <a:r>
              <a:rPr lang="en-US" dirty="0"/>
              <a:t>Learning Professionals </a:t>
            </a:r>
          </a:p>
          <a:p>
            <a:pPr lvl="1"/>
            <a:r>
              <a:rPr lang="en-US" dirty="0" smtClean="0"/>
              <a:t>Educational </a:t>
            </a:r>
            <a:r>
              <a:rPr lang="en-US" dirty="0"/>
              <a:t>Institutes (Faculty &amp; Staff) </a:t>
            </a:r>
            <a:endParaRPr lang="en-US" dirty="0" smtClean="0"/>
          </a:p>
          <a:p>
            <a:pPr lvl="1"/>
            <a:r>
              <a:rPr lang="en-US" dirty="0"/>
              <a:t>P</a:t>
            </a:r>
            <a:r>
              <a:rPr lang="en-US" dirty="0" smtClean="0"/>
              <a:t>ediatricians/Health </a:t>
            </a:r>
            <a:r>
              <a:rPr lang="en-US" dirty="0"/>
              <a:t>Care Providers </a:t>
            </a:r>
          </a:p>
          <a:p>
            <a:pPr lvl="1"/>
            <a:r>
              <a:rPr lang="en-US" dirty="0" smtClean="0"/>
              <a:t>Parents </a:t>
            </a:r>
          </a:p>
          <a:p>
            <a:pPr lvl="1"/>
            <a:r>
              <a:rPr lang="en-US" dirty="0" smtClean="0"/>
              <a:t>Faith-Based Congregations </a:t>
            </a:r>
            <a:endParaRPr lang="en-US" dirty="0"/>
          </a:p>
          <a:p>
            <a:pPr lvl="1"/>
            <a:r>
              <a:rPr lang="en-US" dirty="0" smtClean="0"/>
              <a:t>High </a:t>
            </a:r>
            <a:r>
              <a:rPr lang="en-US" dirty="0"/>
              <a:t>School &amp; College Students </a:t>
            </a:r>
          </a:p>
          <a:p>
            <a:pPr lvl="1"/>
            <a:r>
              <a:rPr lang="en-US" dirty="0" smtClean="0"/>
              <a:t>Philanthropic Entities</a:t>
            </a:r>
            <a:endParaRPr lang="en-US" dirty="0"/>
          </a:p>
          <a:p>
            <a:pPr marL="457200" lvl="1" indent="0">
              <a:buNone/>
            </a:pPr>
            <a:endParaRPr lang="en-US" dirty="0"/>
          </a:p>
          <a:p>
            <a:pPr marL="457200" lvl="1"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4163080"/>
      </p:ext>
    </p:extLst>
  </p:cSld>
  <p:clrMapOvr>
    <a:masterClrMapping/>
  </p:clrMapOvr>
  <mc:AlternateContent xmlns:mc="http://schemas.openxmlformats.org/markup-compatibility/2006" xmlns:p14="http://schemas.microsoft.com/office/powerpoint/2010/main">
    <mc:Choice Requires="p14">
      <p:transition spd="slow" p14:dur="2000" advTm="17619"/>
    </mc:Choice>
    <mc:Fallback xmlns="">
      <p:transition spd="slow" advTm="1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Screening Options</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1"/>
            <a:ext cx="10515600" cy="5062374"/>
          </a:xfrm>
        </p:spPr>
        <p:txBody>
          <a:bodyPr>
            <a:normAutofit/>
          </a:bodyPr>
          <a:lstStyle/>
          <a:p>
            <a:pPr marL="0" indent="0">
              <a:buNone/>
            </a:pPr>
            <a:endParaRPr lang="en-US" sz="2900" b="1" dirty="0"/>
          </a:p>
          <a:p>
            <a:r>
              <a:rPr lang="en-US" b="1" dirty="0" smtClean="0"/>
              <a:t>For </a:t>
            </a:r>
            <a:r>
              <a:rPr lang="en-US" b="1" dirty="0"/>
              <a:t>a COMMUNITY </a:t>
            </a:r>
            <a:r>
              <a:rPr lang="en-US" b="1" dirty="0" smtClean="0"/>
              <a:t>Screening </a:t>
            </a:r>
            <a:r>
              <a:rPr lang="en-US" dirty="0" smtClean="0"/>
              <a:t>(in-person </a:t>
            </a:r>
            <a:r>
              <a:rPr lang="en-US" dirty="0"/>
              <a:t>event) </a:t>
            </a:r>
            <a:endParaRPr lang="en-US" dirty="0" smtClean="0"/>
          </a:p>
          <a:p>
            <a:pPr lvl="1"/>
            <a:r>
              <a:rPr lang="en-US" sz="2800" dirty="0" smtClean="0"/>
              <a:t>You’ll </a:t>
            </a:r>
            <a:r>
              <a:rPr lang="en-US" sz="2800" dirty="0"/>
              <a:t>receive a high-quality Vimeo download link for the </a:t>
            </a:r>
            <a:r>
              <a:rPr lang="en-US" sz="2800" dirty="0" smtClean="0"/>
              <a:t>film screening </a:t>
            </a:r>
            <a:r>
              <a:rPr lang="en-US" sz="2800" dirty="0"/>
              <a:t>and a Digital Screening Kit to help you plan and promote your event. </a:t>
            </a:r>
            <a:endParaRPr lang="en-US" sz="2800" dirty="0" smtClean="0"/>
          </a:p>
          <a:p>
            <a:pPr lvl="2"/>
            <a:r>
              <a:rPr lang="en-US" sz="2800" i="1" dirty="0" smtClean="0"/>
              <a:t>This option will resume when social distancing guidelines have ended.</a:t>
            </a:r>
          </a:p>
          <a:p>
            <a:pPr lvl="1"/>
            <a:endParaRPr lang="en-US" sz="2800" dirty="0" smtClean="0"/>
          </a:p>
          <a:p>
            <a:pPr marL="0" indent="0">
              <a:buNone/>
            </a:pPr>
            <a:endParaRPr lang="en-US" sz="29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806723"/>
      </p:ext>
    </p:extLst>
  </p:cSld>
  <p:clrMapOvr>
    <a:masterClrMapping/>
  </p:clrMapOvr>
  <mc:AlternateContent xmlns:mc="http://schemas.openxmlformats.org/markup-compatibility/2006" xmlns:p14="http://schemas.microsoft.com/office/powerpoint/2010/main">
    <mc:Choice Requires="p14">
      <p:transition spd="slow" p14:dur="2000" advTm="46524"/>
    </mc:Choice>
    <mc:Fallback xmlns="">
      <p:transition spd="slow" advTm="4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Screening Options</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1"/>
            <a:ext cx="10515600" cy="4796156"/>
          </a:xfrm>
        </p:spPr>
        <p:txBody>
          <a:bodyPr>
            <a:normAutofit fontScale="85000" lnSpcReduction="20000"/>
          </a:bodyPr>
          <a:lstStyle/>
          <a:p>
            <a:pPr marL="0" indent="0">
              <a:buNone/>
            </a:pPr>
            <a:endParaRPr lang="en-US" sz="2900" dirty="0"/>
          </a:p>
          <a:p>
            <a:r>
              <a:rPr lang="en-US" sz="2900" b="1" dirty="0" smtClean="0"/>
              <a:t>For </a:t>
            </a:r>
            <a:r>
              <a:rPr lang="en-US" sz="2900" b="1" dirty="0"/>
              <a:t>a VIRTUAL </a:t>
            </a:r>
            <a:r>
              <a:rPr lang="en-US" sz="2900" b="1" dirty="0" smtClean="0"/>
              <a:t>Screening</a:t>
            </a:r>
            <a:r>
              <a:rPr lang="en-US" sz="2900" dirty="0" smtClean="0"/>
              <a:t> (two online options)</a:t>
            </a:r>
            <a:endParaRPr lang="en-US" sz="2900" dirty="0"/>
          </a:p>
          <a:p>
            <a:r>
              <a:rPr lang="en-US" sz="2900" dirty="0" smtClean="0"/>
              <a:t>You’ll be sent a password-protected </a:t>
            </a:r>
            <a:r>
              <a:rPr lang="en-US" sz="2900" dirty="0"/>
              <a:t>streaming link via </a:t>
            </a:r>
            <a:r>
              <a:rPr lang="en-US" sz="2900" b="1" dirty="0">
                <a:hlinkClick r:id="rId5"/>
              </a:rPr>
              <a:t>Indee.tv</a:t>
            </a:r>
            <a:r>
              <a:rPr lang="en-US" sz="2900" dirty="0">
                <a:hlinkClick r:id="rId5"/>
              </a:rPr>
              <a:t>.</a:t>
            </a:r>
            <a:r>
              <a:rPr lang="en-US" sz="2900" dirty="0"/>
              <a:t> You can share this link with up to 300 community members to watch on their own, and then you can host a virtual discussion panel afterwards on the platform of your choice! </a:t>
            </a:r>
          </a:p>
          <a:p>
            <a:pPr lvl="1"/>
            <a:r>
              <a:rPr lang="en-US" sz="2900" dirty="0"/>
              <a:t>For example: Zoom, Google Hangouts, </a:t>
            </a:r>
            <a:r>
              <a:rPr lang="en-US" sz="2900" dirty="0" err="1"/>
              <a:t>Youtube</a:t>
            </a:r>
            <a:r>
              <a:rPr lang="en-US" sz="2900" dirty="0"/>
              <a:t> Live, </a:t>
            </a:r>
            <a:r>
              <a:rPr lang="en-US" sz="2900" dirty="0" smtClean="0"/>
              <a:t>etc.</a:t>
            </a:r>
            <a:r>
              <a:rPr lang="en-US" sz="2900" dirty="0"/>
              <a:t/>
            </a:r>
            <a:br>
              <a:rPr lang="en-US" sz="2900" dirty="0"/>
            </a:br>
            <a:endParaRPr lang="en-US" sz="2900" dirty="0"/>
          </a:p>
          <a:p>
            <a:r>
              <a:rPr lang="en-US" sz="2900" dirty="0"/>
              <a:t>If you want to watch the film LIVE with your community and discuss it all in one place, </a:t>
            </a:r>
            <a:r>
              <a:rPr lang="en-US" sz="2900" dirty="0" smtClean="0"/>
              <a:t>NSM </a:t>
            </a:r>
            <a:r>
              <a:rPr lang="en-US" sz="2900" dirty="0"/>
              <a:t>can create a Virtual Screening Room for you on </a:t>
            </a:r>
            <a:r>
              <a:rPr lang="en-US" sz="2900" b="1" dirty="0">
                <a:hlinkClick r:id="rId6"/>
              </a:rPr>
              <a:t>Watch2Gether</a:t>
            </a:r>
            <a:r>
              <a:rPr lang="en-US" sz="2900" b="1" dirty="0"/>
              <a:t>— </a:t>
            </a:r>
            <a:r>
              <a:rPr lang="en-US" sz="2900" dirty="0"/>
              <a:t>a free site that’ll let your audience members watch the film together, message each other, and </a:t>
            </a:r>
            <a:r>
              <a:rPr lang="en-US" sz="2900" dirty="0" smtClean="0"/>
              <a:t>engage in a </a:t>
            </a:r>
            <a:r>
              <a:rPr lang="en-US" sz="2900" dirty="0"/>
              <a:t>video chat for a virtual discussion </a:t>
            </a:r>
            <a:r>
              <a:rPr lang="en-US" sz="2900" dirty="0" smtClean="0"/>
              <a:t>after viewing! </a:t>
            </a:r>
          </a:p>
          <a:p>
            <a:pPr marL="0" indent="0">
              <a:buNone/>
            </a:pPr>
            <a:endParaRPr lang="en-US" sz="2900" dirty="0"/>
          </a:p>
          <a:p>
            <a:pPr lvl="1"/>
            <a:r>
              <a:rPr lang="en-US" sz="2900" dirty="0"/>
              <a:t>Both options work on phones and computers </a:t>
            </a:r>
          </a:p>
          <a:p>
            <a:pPr lvl="1"/>
            <a:r>
              <a:rPr lang="en-US" sz="2900" dirty="0"/>
              <a:t>Both options include a Digital Screening Kit with discussion guides and tools to plan and promote your event, and step-by-step instructions for each platform.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8100202"/>
      </p:ext>
    </p:extLst>
  </p:cSld>
  <p:clrMapOvr>
    <a:masterClrMapping/>
  </p:clrMapOvr>
  <mc:AlternateContent xmlns:mc="http://schemas.openxmlformats.org/markup-compatibility/2006" xmlns:p14="http://schemas.microsoft.com/office/powerpoint/2010/main">
    <mc:Choice Requires="p14">
      <p:transition spd="slow" p14:dur="2000" advTm="80434"/>
    </mc:Choice>
    <mc:Fallback xmlns="">
      <p:transition spd="slow" advTm="8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1388D-8946-4ACF-9E44-4DDFDDBD0CB1}"/>
              </a:ext>
            </a:extLst>
          </p:cNvPr>
          <p:cNvSpPr>
            <a:spLocks noGrp="1"/>
          </p:cNvSpPr>
          <p:nvPr>
            <p:ph type="title"/>
          </p:nvPr>
        </p:nvSpPr>
        <p:spPr/>
        <p:txBody>
          <a:bodyPr>
            <a:normAutofit fontScale="90000"/>
          </a:bodyPr>
          <a:lstStyle/>
          <a:p>
            <a:r>
              <a:rPr lang="en-US" b="1" dirty="0" smtClean="0"/>
              <a:t>No Small Matter Florida Fund</a:t>
            </a:r>
            <a:endParaRPr lang="en-US" b="1" dirty="0"/>
          </a:p>
        </p:txBody>
      </p:sp>
      <p:sp>
        <p:nvSpPr>
          <p:cNvPr id="3" name="Content Placeholder 2">
            <a:extLst>
              <a:ext uri="{FF2B5EF4-FFF2-40B4-BE49-F238E27FC236}">
                <a16:creationId xmlns:a16="http://schemas.microsoft.com/office/drawing/2014/main" xmlns="" id="{8D099AAE-50AE-4456-B0E4-DA121172D72D}"/>
              </a:ext>
            </a:extLst>
          </p:cNvPr>
          <p:cNvSpPr>
            <a:spLocks noGrp="1"/>
          </p:cNvSpPr>
          <p:nvPr>
            <p:ph idx="1"/>
          </p:nvPr>
        </p:nvSpPr>
        <p:spPr>
          <a:xfrm>
            <a:off x="720754" y="1523620"/>
            <a:ext cx="10515600" cy="5120247"/>
          </a:xfrm>
        </p:spPr>
        <p:txBody>
          <a:bodyPr>
            <a:normAutofit/>
          </a:bodyPr>
          <a:lstStyle/>
          <a:p>
            <a:r>
              <a:rPr lang="en-US" b="1" dirty="0" smtClean="0"/>
              <a:t>To Host a Complimentary Screening through the Florida Fund</a:t>
            </a:r>
          </a:p>
          <a:p>
            <a:pPr lvl="1"/>
            <a:endParaRPr lang="en-US" dirty="0" smtClean="0"/>
          </a:p>
          <a:p>
            <a:pPr lvl="1"/>
            <a:r>
              <a:rPr lang="en-US" sz="2800" dirty="0" smtClean="0"/>
              <a:t>Plan the date and time of your screening event.</a:t>
            </a:r>
            <a:endParaRPr lang="en-US" sz="2800" dirty="0"/>
          </a:p>
          <a:p>
            <a:pPr lvl="1"/>
            <a:r>
              <a:rPr lang="en-US" sz="2800" dirty="0" smtClean="0"/>
              <a:t>Complete the Florida No Small Matter </a:t>
            </a:r>
            <a:r>
              <a:rPr lang="en-US" sz="2800" dirty="0" smtClean="0">
                <a:hlinkClick r:id="rId5"/>
              </a:rPr>
              <a:t>Screening Fund Request </a:t>
            </a:r>
            <a:r>
              <a:rPr lang="en-US" sz="2800" dirty="0" smtClean="0"/>
              <a:t>for complimentary </a:t>
            </a:r>
            <a:r>
              <a:rPr lang="en-US" sz="2800" dirty="0"/>
              <a:t>s</a:t>
            </a:r>
            <a:r>
              <a:rPr lang="en-US" sz="2800" dirty="0" smtClean="0"/>
              <a:t>creening approval.</a:t>
            </a:r>
          </a:p>
          <a:p>
            <a:pPr lvl="2"/>
            <a:r>
              <a:rPr lang="en-US" sz="2800" dirty="0" smtClean="0"/>
              <a:t>Allow at least 3-4 weeks for approval and promotion of screening date &amp; time.</a:t>
            </a:r>
          </a:p>
          <a:p>
            <a:pPr lvl="1"/>
            <a:r>
              <a:rPr lang="en-US" sz="2800" dirty="0" smtClean="0"/>
              <a:t>Upon approval from Florida Grade-Level Reading Campaign, you will be provided with a password and link to the No Small Matter Screening Agreement.</a:t>
            </a:r>
          </a:p>
          <a:p>
            <a:pPr lvl="2"/>
            <a:r>
              <a:rPr lang="en-US" sz="2800" dirty="0" smtClean="0"/>
              <a:t>The issued password is to be entered at the very end of the application, to complete the ‘purchase’. </a:t>
            </a:r>
          </a:p>
          <a:p>
            <a:pPr lvl="2"/>
            <a:endParaRPr lang="en-US" dirty="0"/>
          </a:p>
          <a:p>
            <a:pPr lvl="2"/>
            <a:endParaRPr lang="en-US" dirty="0" smtClean="0"/>
          </a:p>
          <a:p>
            <a:pPr lvl="2"/>
            <a:endParaRPr lang="en-US" dirty="0" smtClean="0"/>
          </a:p>
          <a:p>
            <a:pPr lvl="1"/>
            <a:endParaRPr lang="en-US" dirty="0" smtClean="0"/>
          </a:p>
          <a:p>
            <a:pPr lvl="1"/>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236475"/>
      </p:ext>
    </p:extLst>
  </p:cSld>
  <p:clrMapOvr>
    <a:masterClrMapping/>
  </p:clrMapOvr>
  <mc:AlternateContent xmlns:mc="http://schemas.openxmlformats.org/markup-compatibility/2006" xmlns:p14="http://schemas.microsoft.com/office/powerpoint/2010/main">
    <mc:Choice Requires="p14">
      <p:transition spd="slow" p14:dur="2000" advTm="46349"/>
    </mc:Choice>
    <mc:Fallback xmlns="">
      <p:transition spd="slow" advTm="4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773</Words>
  <Application>Microsoft Office PowerPoint</Application>
  <PresentationFormat>Widescreen</PresentationFormat>
  <Paragraphs>115</Paragraphs>
  <Slides>11</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Myanmar Text</vt:lpstr>
      <vt:lpstr>Office Theme</vt:lpstr>
      <vt:lpstr>Early Learning is No Small Matter</vt:lpstr>
      <vt:lpstr>No Small Matter Florida Fund</vt:lpstr>
      <vt:lpstr>No Small Matter Florida Fund</vt:lpstr>
      <vt:lpstr>No Small Matter Florida Fund</vt:lpstr>
      <vt:lpstr>No Small Matter Florida Fund</vt:lpstr>
      <vt:lpstr>No Small Matter Florida Fund</vt:lpstr>
      <vt:lpstr>No Small Matter Screening Options</vt:lpstr>
      <vt:lpstr>No Small Matter Screening Options</vt:lpstr>
      <vt:lpstr>No Small Matter Florida Fund</vt:lpstr>
      <vt:lpstr>No Small Matter Florida Fund</vt:lpstr>
      <vt:lpstr>No Small Matter Florida Fund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McPhail</dc:creator>
  <cp:lastModifiedBy>Tracey Lowe</cp:lastModifiedBy>
  <cp:revision>37</cp:revision>
  <cp:lastPrinted>2020-05-02T16:06:35Z</cp:lastPrinted>
  <dcterms:created xsi:type="dcterms:W3CDTF">2020-02-19T02:37:35Z</dcterms:created>
  <dcterms:modified xsi:type="dcterms:W3CDTF">2020-05-04T18:27:56Z</dcterms:modified>
</cp:coreProperties>
</file>